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x="18288000" cy="10287000"/>
  <p:notesSz cx="6858000" cy="9144000"/>
  <p:embeddedFontLst>
    <p:embeddedFont>
      <p:font typeface="Architype Van Der Leck" charset="1" panose="02000600030000020004"/>
      <p:regular r:id="rId14"/>
    </p:embeddedFont>
    <p:embeddedFont>
      <p:font typeface="Tomorrow" charset="1" panose="00000000000000000000"/>
      <p:regular r:id="rId15"/>
    </p:embeddedFont>
    <p:embeddedFont>
      <p:font typeface="Canva Sans" charset="1" panose="020B0503030501040103"/>
      <p:regular r:id="rId16"/>
    </p:embeddedFont>
    <p:embeddedFont>
      <p:font typeface="Montserrat Bold" charset="1" panose="00000800000000000000"/>
      <p:regular r:id="rId17"/>
    </p:embeddedFont>
    <p:embeddedFont>
      <p:font typeface="Montserrat" charset="1" panose="0000050000000000000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6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7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.png" Type="http://schemas.openxmlformats.org/officeDocument/2006/relationships/image"/><Relationship Id="rId11" Target="../media/image15.svg" Type="http://schemas.openxmlformats.org/officeDocument/2006/relationships/image"/><Relationship Id="rId2" Target="../media/image1.pn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Relationship Id="rId7" Target="../media/image12.png" Type="http://schemas.openxmlformats.org/officeDocument/2006/relationships/image"/><Relationship Id="rId8" Target="../media/image13.svg" Type="http://schemas.openxmlformats.org/officeDocument/2006/relationships/image"/><Relationship Id="rId9" Target="../media/image5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90E32">
                <a:alpha val="100000"/>
              </a:srgbClr>
            </a:gs>
            <a:gs pos="100000">
              <a:srgbClr val="1B1C47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807319"/>
            <a:ext cx="2190382" cy="741666"/>
            <a:chOff x="0" y="0"/>
            <a:chExt cx="737795" cy="24981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37795" cy="249818"/>
            </a:xfrm>
            <a:custGeom>
              <a:avLst/>
              <a:gdLst/>
              <a:ahLst/>
              <a:cxnLst/>
              <a:rect r="r" b="b" t="t" l="l"/>
              <a:pathLst>
                <a:path h="249818" w="737795">
                  <a:moveTo>
                    <a:pt x="124909" y="0"/>
                  </a:moveTo>
                  <a:lnTo>
                    <a:pt x="612886" y="0"/>
                  </a:lnTo>
                  <a:cubicBezTo>
                    <a:pt x="646014" y="0"/>
                    <a:pt x="677785" y="13160"/>
                    <a:pt x="701210" y="36585"/>
                  </a:cubicBezTo>
                  <a:cubicBezTo>
                    <a:pt x="724635" y="60010"/>
                    <a:pt x="737795" y="91781"/>
                    <a:pt x="737795" y="124909"/>
                  </a:cubicBezTo>
                  <a:lnTo>
                    <a:pt x="737795" y="124909"/>
                  </a:lnTo>
                  <a:cubicBezTo>
                    <a:pt x="737795" y="193894"/>
                    <a:pt x="681871" y="249818"/>
                    <a:pt x="612886" y="249818"/>
                  </a:cubicBezTo>
                  <a:lnTo>
                    <a:pt x="124909" y="249818"/>
                  </a:lnTo>
                  <a:cubicBezTo>
                    <a:pt x="91781" y="249818"/>
                    <a:pt x="60010" y="236658"/>
                    <a:pt x="36585" y="213233"/>
                  </a:cubicBezTo>
                  <a:cubicBezTo>
                    <a:pt x="13160" y="189808"/>
                    <a:pt x="0" y="158037"/>
                    <a:pt x="0" y="124909"/>
                  </a:cubicBezTo>
                  <a:lnTo>
                    <a:pt x="0" y="124909"/>
                  </a:lnTo>
                  <a:cubicBezTo>
                    <a:pt x="0" y="91781"/>
                    <a:pt x="13160" y="60010"/>
                    <a:pt x="36585" y="36585"/>
                  </a:cubicBezTo>
                  <a:cubicBezTo>
                    <a:pt x="60010" y="13160"/>
                    <a:pt x="91781" y="0"/>
                    <a:pt x="124909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F0FF">
                    <a:alpha val="100000"/>
                  </a:srgbClr>
                </a:gs>
                <a:gs pos="100000">
                  <a:srgbClr val="1FFFD0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737795" cy="2879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8214826" y="-483261"/>
            <a:ext cx="14920931" cy="12738745"/>
          </a:xfrm>
          <a:custGeom>
            <a:avLst/>
            <a:gdLst/>
            <a:ahLst/>
            <a:cxnLst/>
            <a:rect r="r" b="b" t="t" l="l"/>
            <a:pathLst>
              <a:path h="12738745" w="14920931">
                <a:moveTo>
                  <a:pt x="0" y="0"/>
                </a:moveTo>
                <a:lnTo>
                  <a:pt x="14920931" y="0"/>
                </a:lnTo>
                <a:lnTo>
                  <a:pt x="14920931" y="12738745"/>
                </a:lnTo>
                <a:lnTo>
                  <a:pt x="0" y="127387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0" t="0" r="0" b="0"/>
            </a:stretch>
          </a:blipFill>
        </p:spPr>
      </p:sp>
      <p:sp>
        <p:nvSpPr>
          <p:cNvPr name="AutoShape 6" id="6"/>
          <p:cNvSpPr/>
          <p:nvPr/>
        </p:nvSpPr>
        <p:spPr>
          <a:xfrm>
            <a:off x="1028700" y="8478779"/>
            <a:ext cx="16230600" cy="19050"/>
          </a:xfrm>
          <a:prstGeom prst="line">
            <a:avLst/>
          </a:prstGeom>
          <a:ln cap="flat" w="19050">
            <a:gradFill>
              <a:gsLst>
                <a:gs pos="0">
                  <a:srgbClr val="FFFFFF"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sp>
        <p:nvSpPr>
          <p:cNvPr name="TextBox 7" id="7"/>
          <p:cNvSpPr txBox="true"/>
          <p:nvPr/>
        </p:nvSpPr>
        <p:spPr>
          <a:xfrm rot="0">
            <a:off x="1132429" y="3485687"/>
            <a:ext cx="10110583" cy="21527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72"/>
              </a:lnSpc>
            </a:pPr>
            <a:r>
              <a:rPr lang="en-US" sz="5572">
                <a:solidFill>
                  <a:srgbClr val="FFFFFF"/>
                </a:solidFill>
                <a:latin typeface="Architype Van Der Leck"/>
                <a:ea typeface="Architype Van Der Leck"/>
                <a:cs typeface="Architype Van Der Leck"/>
                <a:sym typeface="Architype Van Der Leck"/>
              </a:rPr>
              <a:t>UNDERSTANDING KNOWLEDGE REPRESENTATION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32429" y="5715416"/>
            <a:ext cx="5200689" cy="3890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3"/>
              </a:lnSpc>
            </a:pPr>
            <a:r>
              <a:rPr lang="en-US" sz="2873">
                <a:solidFill>
                  <a:srgbClr val="1FFFD0"/>
                </a:solidFill>
                <a:latin typeface="Tomorrow"/>
                <a:ea typeface="Tomorrow"/>
                <a:cs typeface="Tomorrow"/>
                <a:sym typeface="Tomorrow"/>
              </a:rPr>
              <a:t>ARTIFICIAL INTELLIGENCE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265202" y="6568039"/>
            <a:ext cx="2405532" cy="807866"/>
            <a:chOff x="0" y="0"/>
            <a:chExt cx="810264" cy="272116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0264" cy="272116"/>
            </a:xfrm>
            <a:custGeom>
              <a:avLst/>
              <a:gdLst/>
              <a:ahLst/>
              <a:cxnLst/>
              <a:rect r="r" b="b" t="t" l="l"/>
              <a:pathLst>
                <a:path h="272116" w="810264">
                  <a:moveTo>
                    <a:pt x="136058" y="0"/>
                  </a:moveTo>
                  <a:lnTo>
                    <a:pt x="674206" y="0"/>
                  </a:lnTo>
                  <a:cubicBezTo>
                    <a:pt x="749349" y="0"/>
                    <a:pt x="810264" y="60915"/>
                    <a:pt x="810264" y="136058"/>
                  </a:cubicBezTo>
                  <a:lnTo>
                    <a:pt x="810264" y="136058"/>
                  </a:lnTo>
                  <a:cubicBezTo>
                    <a:pt x="810264" y="172143"/>
                    <a:pt x="795930" y="206750"/>
                    <a:pt x="770414" y="232266"/>
                  </a:cubicBezTo>
                  <a:cubicBezTo>
                    <a:pt x="744898" y="257782"/>
                    <a:pt x="710291" y="272116"/>
                    <a:pt x="674206" y="272116"/>
                  </a:cubicBezTo>
                  <a:lnTo>
                    <a:pt x="136058" y="272116"/>
                  </a:lnTo>
                  <a:cubicBezTo>
                    <a:pt x="99973" y="272116"/>
                    <a:pt x="65366" y="257782"/>
                    <a:pt x="39851" y="232266"/>
                  </a:cubicBezTo>
                  <a:cubicBezTo>
                    <a:pt x="14335" y="206750"/>
                    <a:pt x="0" y="172143"/>
                    <a:pt x="0" y="136058"/>
                  </a:cubicBezTo>
                  <a:lnTo>
                    <a:pt x="0" y="136058"/>
                  </a:lnTo>
                  <a:cubicBezTo>
                    <a:pt x="0" y="99973"/>
                    <a:pt x="14335" y="65366"/>
                    <a:pt x="39851" y="39851"/>
                  </a:cubicBezTo>
                  <a:cubicBezTo>
                    <a:pt x="65366" y="14335"/>
                    <a:pt x="99973" y="0"/>
                    <a:pt x="13605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gradFill>
                <a:gsLst>
                  <a:gs pos="0">
                    <a:srgbClr val="FFFFFF">
                      <a:alpha val="100000"/>
                    </a:srgbClr>
                  </a:gs>
                  <a:gs pos="100000">
                    <a:srgbClr val="FFFFFF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810264" cy="3102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090E32"/>
                  </a:solidFill>
                  <a:latin typeface="Canva Sans"/>
                  <a:ea typeface="Canva Sans"/>
                  <a:cs typeface="Canva Sans"/>
                  <a:sym typeface="Canva Sans"/>
                </a:rPr>
                <a:t>Art</a:t>
              </a: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837073">
            <a:off x="10372171" y="3443111"/>
            <a:ext cx="9381458" cy="3400779"/>
          </a:xfrm>
          <a:custGeom>
            <a:avLst/>
            <a:gdLst/>
            <a:ahLst/>
            <a:cxnLst/>
            <a:rect r="r" b="b" t="t" l="l"/>
            <a:pathLst>
              <a:path h="3400779" w="9381458">
                <a:moveTo>
                  <a:pt x="0" y="0"/>
                </a:moveTo>
                <a:lnTo>
                  <a:pt x="9381458" y="0"/>
                </a:lnTo>
                <a:lnTo>
                  <a:pt x="9381458" y="3400778"/>
                </a:lnTo>
                <a:lnTo>
                  <a:pt x="0" y="340077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265202" y="924561"/>
            <a:ext cx="1717377" cy="450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02"/>
              </a:lnSpc>
              <a:spcBef>
                <a:spcPct val="0"/>
              </a:spcBef>
            </a:pPr>
            <a:r>
              <a:rPr lang="en-US" b="true" sz="2644">
                <a:solidFill>
                  <a:srgbClr val="090E3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Paniergo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144000" y="1041141"/>
            <a:ext cx="1662550" cy="4139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431"/>
              </a:lnSpc>
              <a:spcBef>
                <a:spcPct val="0"/>
              </a:spcBef>
            </a:pPr>
            <a:r>
              <a:rPr lang="en-US" b="true" sz="245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Home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408122" y="1043354"/>
            <a:ext cx="1907082" cy="4139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431"/>
              </a:lnSpc>
              <a:spcBef>
                <a:spcPct val="0"/>
              </a:spcBef>
            </a:pPr>
            <a:r>
              <a:rPr lang="en-US" b="true" sz="2451">
                <a:solidFill>
                  <a:srgbClr val="FFFFFF">
                    <a:alpha val="49804"/>
                  </a:srgbClr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About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3890575" y="1019175"/>
            <a:ext cx="1589190" cy="4139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431"/>
              </a:lnSpc>
              <a:spcBef>
                <a:spcPct val="0"/>
              </a:spcBef>
            </a:pPr>
            <a:r>
              <a:rPr lang="en-US" b="true" sz="2451">
                <a:solidFill>
                  <a:srgbClr val="FFFFFF">
                    <a:alpha val="49804"/>
                  </a:srgbClr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Content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5034325" y="1041141"/>
            <a:ext cx="2224975" cy="4139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431"/>
              </a:lnSpc>
              <a:spcBef>
                <a:spcPct val="0"/>
              </a:spcBef>
            </a:pPr>
            <a:r>
              <a:rPr lang="en-US" b="true" sz="2451">
                <a:solidFill>
                  <a:srgbClr val="FFFFFF">
                    <a:alpha val="49804"/>
                  </a:srgbClr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Others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451377" y="6751116"/>
            <a:ext cx="2033184" cy="3940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12"/>
              </a:lnSpc>
            </a:pPr>
            <a:r>
              <a:rPr lang="en-US" b="true" sz="2294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Read More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4113404" y="8859779"/>
            <a:ext cx="3117321" cy="4387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EFEFEF"/>
                </a:solidFill>
                <a:latin typeface="Montserrat"/>
                <a:ea typeface="Montserrat"/>
                <a:cs typeface="Montserrat"/>
                <a:sym typeface="Montserrat"/>
              </a:rPr>
              <a:t>Page 01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47750" y="8859779"/>
            <a:ext cx="3117321" cy="4387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EFEFEF"/>
                </a:solidFill>
                <a:latin typeface="Montserrat"/>
                <a:ea typeface="Montserrat"/>
                <a:cs typeface="Montserrat"/>
                <a:sym typeface="Montserrat"/>
              </a:rPr>
              <a:t>Paniergo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7238095" y="8859779"/>
            <a:ext cx="4745422" cy="4387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EFEFEF"/>
                </a:solidFill>
                <a:latin typeface="Montserrat"/>
                <a:ea typeface="Montserrat"/>
                <a:cs typeface="Montserrat"/>
                <a:sym typeface="Montserrat"/>
              </a:rPr>
              <a:t>Knowledge Representation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5484590" y="8859779"/>
            <a:ext cx="1406261" cy="4387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EFEFEF"/>
                </a:solidFill>
                <a:latin typeface="Montserrat"/>
                <a:ea typeface="Montserrat"/>
                <a:cs typeface="Montserrat"/>
                <a:sym typeface="Montserrat"/>
              </a:rPr>
              <a:t>-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2330761" y="8859779"/>
            <a:ext cx="1406261" cy="4387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EFEFEF"/>
                </a:solidFill>
                <a:latin typeface="Montserrat"/>
                <a:ea typeface="Montserrat"/>
                <a:cs typeface="Montserrat"/>
                <a:sym typeface="Montserrat"/>
              </a:rPr>
              <a:t>-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90E32">
                <a:alpha val="100000"/>
              </a:srgbClr>
            </a:gs>
            <a:gs pos="100000">
              <a:srgbClr val="1B1C47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807319"/>
            <a:ext cx="2190382" cy="741666"/>
            <a:chOff x="0" y="0"/>
            <a:chExt cx="737795" cy="24981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37795" cy="249818"/>
            </a:xfrm>
            <a:custGeom>
              <a:avLst/>
              <a:gdLst/>
              <a:ahLst/>
              <a:cxnLst/>
              <a:rect r="r" b="b" t="t" l="l"/>
              <a:pathLst>
                <a:path h="249818" w="737795">
                  <a:moveTo>
                    <a:pt x="124909" y="0"/>
                  </a:moveTo>
                  <a:lnTo>
                    <a:pt x="612886" y="0"/>
                  </a:lnTo>
                  <a:cubicBezTo>
                    <a:pt x="646014" y="0"/>
                    <a:pt x="677785" y="13160"/>
                    <a:pt x="701210" y="36585"/>
                  </a:cubicBezTo>
                  <a:cubicBezTo>
                    <a:pt x="724635" y="60010"/>
                    <a:pt x="737795" y="91781"/>
                    <a:pt x="737795" y="124909"/>
                  </a:cubicBezTo>
                  <a:lnTo>
                    <a:pt x="737795" y="124909"/>
                  </a:lnTo>
                  <a:cubicBezTo>
                    <a:pt x="737795" y="193894"/>
                    <a:pt x="681871" y="249818"/>
                    <a:pt x="612886" y="249818"/>
                  </a:cubicBezTo>
                  <a:lnTo>
                    <a:pt x="124909" y="249818"/>
                  </a:lnTo>
                  <a:cubicBezTo>
                    <a:pt x="91781" y="249818"/>
                    <a:pt x="60010" y="236658"/>
                    <a:pt x="36585" y="213233"/>
                  </a:cubicBezTo>
                  <a:cubicBezTo>
                    <a:pt x="13160" y="189808"/>
                    <a:pt x="0" y="158037"/>
                    <a:pt x="0" y="124909"/>
                  </a:cubicBezTo>
                  <a:lnTo>
                    <a:pt x="0" y="124909"/>
                  </a:lnTo>
                  <a:cubicBezTo>
                    <a:pt x="0" y="91781"/>
                    <a:pt x="13160" y="60010"/>
                    <a:pt x="36585" y="36585"/>
                  </a:cubicBezTo>
                  <a:cubicBezTo>
                    <a:pt x="60010" y="13160"/>
                    <a:pt x="91781" y="0"/>
                    <a:pt x="124909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F0FF">
                    <a:alpha val="100000"/>
                  </a:srgbClr>
                </a:gs>
                <a:gs pos="100000">
                  <a:srgbClr val="1FFFD0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737795" cy="2879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0" y="5907029"/>
            <a:ext cx="18288000" cy="5181600"/>
          </a:xfrm>
          <a:custGeom>
            <a:avLst/>
            <a:gdLst/>
            <a:ahLst/>
            <a:cxnLst/>
            <a:rect r="r" b="b" t="t" l="l"/>
            <a:pathLst>
              <a:path h="5181600" w="18288000">
                <a:moveTo>
                  <a:pt x="0" y="0"/>
                </a:moveTo>
                <a:lnTo>
                  <a:pt x="18288000" y="0"/>
                </a:lnTo>
                <a:lnTo>
                  <a:pt x="18288000" y="5181600"/>
                </a:lnTo>
                <a:lnTo>
                  <a:pt x="0" y="5181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6" id="6"/>
          <p:cNvSpPr/>
          <p:nvPr/>
        </p:nvSpPr>
        <p:spPr>
          <a:xfrm>
            <a:off x="1028700" y="8478779"/>
            <a:ext cx="16230600" cy="19050"/>
          </a:xfrm>
          <a:prstGeom prst="line">
            <a:avLst/>
          </a:prstGeom>
          <a:ln cap="flat" w="19050">
            <a:gradFill>
              <a:gsLst>
                <a:gs pos="0">
                  <a:srgbClr val="FFFFFF"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grpSp>
        <p:nvGrpSpPr>
          <p:cNvPr name="Group 7" id="7"/>
          <p:cNvGrpSpPr/>
          <p:nvPr/>
        </p:nvGrpSpPr>
        <p:grpSpPr>
          <a:xfrm rot="0">
            <a:off x="10167212" y="2503338"/>
            <a:ext cx="6826466" cy="5083143"/>
            <a:chOff x="0" y="0"/>
            <a:chExt cx="8190437" cy="609878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221933" cy="6126220"/>
            </a:xfrm>
            <a:custGeom>
              <a:avLst/>
              <a:gdLst/>
              <a:ahLst/>
              <a:cxnLst/>
              <a:rect r="r" b="b" t="t" l="l"/>
              <a:pathLst>
                <a:path h="6126220" w="8221933">
                  <a:moveTo>
                    <a:pt x="7877399" y="0"/>
                  </a:moveTo>
                  <a:cubicBezTo>
                    <a:pt x="8098748" y="0"/>
                    <a:pt x="8221933" y="123172"/>
                    <a:pt x="8177488" y="273660"/>
                  </a:cubicBezTo>
                  <a:lnTo>
                    <a:pt x="6083335" y="5878777"/>
                  </a:lnTo>
                  <a:cubicBezTo>
                    <a:pt x="6027167" y="6029266"/>
                    <a:pt x="5804068" y="6126220"/>
                    <a:pt x="5587793" y="6092267"/>
                  </a:cubicBezTo>
                  <a:lnTo>
                    <a:pt x="393179" y="5296756"/>
                  </a:lnTo>
                  <a:cubicBezTo>
                    <a:pt x="176904" y="5263656"/>
                    <a:pt x="0" y="5109230"/>
                    <a:pt x="0" y="4953573"/>
                  </a:cubicBezTo>
                  <a:lnTo>
                    <a:pt x="0" y="283012"/>
                  </a:lnTo>
                  <a:cubicBezTo>
                    <a:pt x="0" y="127355"/>
                    <a:pt x="181104" y="0"/>
                    <a:pt x="402453" y="0"/>
                  </a:cubicBezTo>
                  <a:lnTo>
                    <a:pt x="7877399" y="0"/>
                  </a:lnTo>
                  <a:close/>
                </a:path>
              </a:pathLst>
            </a:custGeom>
            <a:blipFill>
              <a:blip r:embed="rId3"/>
              <a:stretch>
                <a:fillRect l="-5806" t="0" r="-5806" b="0"/>
              </a:stretch>
            </a:blipFill>
          </p:spPr>
        </p:sp>
      </p:grpSp>
      <p:sp>
        <p:nvSpPr>
          <p:cNvPr name="TextBox 9" id="9"/>
          <p:cNvSpPr txBox="true"/>
          <p:nvPr/>
        </p:nvSpPr>
        <p:spPr>
          <a:xfrm rot="0">
            <a:off x="1094392" y="2614839"/>
            <a:ext cx="8049608" cy="8072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16"/>
              </a:lnSpc>
            </a:pPr>
            <a:r>
              <a:rPr lang="en-US" sz="6016">
                <a:solidFill>
                  <a:srgbClr val="00F0FF"/>
                </a:solidFill>
                <a:latin typeface="Architype Van Der Leck"/>
                <a:ea typeface="Architype Van Der Leck"/>
                <a:cs typeface="Architype Van Der Leck"/>
                <a:sym typeface="Architype Van Der Leck"/>
              </a:rPr>
              <a:t>INTRODUCTION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65202" y="924561"/>
            <a:ext cx="1717377" cy="450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02"/>
              </a:lnSpc>
              <a:spcBef>
                <a:spcPct val="0"/>
              </a:spcBef>
            </a:pPr>
            <a:r>
              <a:rPr lang="en-US" b="true" sz="2644">
                <a:solidFill>
                  <a:srgbClr val="090E3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Paniergo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144000" y="1041141"/>
            <a:ext cx="1662550" cy="4139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431"/>
              </a:lnSpc>
              <a:spcBef>
                <a:spcPct val="0"/>
              </a:spcBef>
            </a:pPr>
            <a:r>
              <a:rPr lang="en-US" b="true" sz="2451">
                <a:solidFill>
                  <a:srgbClr val="FFFFFF">
                    <a:alpha val="49804"/>
                  </a:srgbClr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Home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408122" y="1043354"/>
            <a:ext cx="1907082" cy="4139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431"/>
              </a:lnSpc>
              <a:spcBef>
                <a:spcPct val="0"/>
              </a:spcBef>
            </a:pPr>
            <a:r>
              <a:rPr lang="en-US" b="true" sz="245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About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890575" y="1019175"/>
            <a:ext cx="1589190" cy="4139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431"/>
              </a:lnSpc>
              <a:spcBef>
                <a:spcPct val="0"/>
              </a:spcBef>
            </a:pPr>
            <a:r>
              <a:rPr lang="en-US" b="true" sz="2451">
                <a:solidFill>
                  <a:srgbClr val="FFFFFF">
                    <a:alpha val="49804"/>
                  </a:srgbClr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Content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5034325" y="1041141"/>
            <a:ext cx="2224975" cy="4139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431"/>
              </a:lnSpc>
              <a:spcBef>
                <a:spcPct val="0"/>
              </a:spcBef>
            </a:pPr>
            <a:r>
              <a:rPr lang="en-US" b="true" sz="2451">
                <a:solidFill>
                  <a:srgbClr val="FFFFFF">
                    <a:alpha val="49804"/>
                  </a:srgbClr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Others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65202" y="3443212"/>
            <a:ext cx="7212701" cy="49743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298"/>
              </a:lnSpc>
            </a:pPr>
            <a:r>
              <a:rPr lang="en-US" sz="2356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The term artificial intelligence (AI) describes how machines mimic human thought processes.</a:t>
            </a:r>
          </a:p>
          <a:p>
            <a:pPr algn="just">
              <a:lnSpc>
                <a:spcPts val="3298"/>
              </a:lnSpc>
            </a:pPr>
            <a:r>
              <a:rPr lang="en-US" sz="2356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 </a:t>
            </a:r>
            <a:r>
              <a:rPr lang="en-US" sz="2356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Among these techniques are:</a:t>
            </a:r>
          </a:p>
          <a:p>
            <a:pPr algn="just" marL="508682" indent="-254341" lvl="1">
              <a:lnSpc>
                <a:spcPts val="3298"/>
              </a:lnSpc>
              <a:buFont typeface="Arial"/>
              <a:buChar char="•"/>
            </a:pPr>
            <a:r>
              <a:rPr lang="en-US" sz="2356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Learning</a:t>
            </a:r>
          </a:p>
          <a:p>
            <a:pPr algn="just" marL="508682" indent="-254341" lvl="1">
              <a:lnSpc>
                <a:spcPts val="3298"/>
              </a:lnSpc>
              <a:buFont typeface="Arial"/>
              <a:buChar char="•"/>
            </a:pPr>
            <a:r>
              <a:rPr lang="en-US" sz="2356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Perception</a:t>
            </a:r>
          </a:p>
          <a:p>
            <a:pPr algn="just" marL="508682" indent="-254341" lvl="1">
              <a:lnSpc>
                <a:spcPts val="3298"/>
              </a:lnSpc>
              <a:buFont typeface="Arial"/>
              <a:buChar char="•"/>
            </a:pPr>
            <a:r>
              <a:rPr lang="en-US" sz="2356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Reasoning</a:t>
            </a:r>
          </a:p>
          <a:p>
            <a:pPr algn="just" marL="508682" indent="-254341" lvl="1">
              <a:lnSpc>
                <a:spcPts val="3298"/>
              </a:lnSpc>
              <a:buFont typeface="Arial"/>
              <a:buChar char="•"/>
            </a:pPr>
            <a:r>
              <a:rPr lang="en-US" sz="2356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Action</a:t>
            </a:r>
          </a:p>
          <a:p>
            <a:pPr algn="just">
              <a:lnSpc>
                <a:spcPts val="3298"/>
              </a:lnSpc>
            </a:pPr>
            <a:r>
              <a:rPr lang="en-US" sz="2356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To allow AI systems to store and use knowledge efficiently, knowledge representation is essential. </a:t>
            </a:r>
          </a:p>
          <a:p>
            <a:pPr algn="just">
              <a:lnSpc>
                <a:spcPts val="3298"/>
              </a:lnSpc>
            </a:pPr>
          </a:p>
        </p:txBody>
      </p:sp>
      <p:sp>
        <p:nvSpPr>
          <p:cNvPr name="TextBox 16" id="16"/>
          <p:cNvSpPr txBox="true"/>
          <p:nvPr/>
        </p:nvSpPr>
        <p:spPr>
          <a:xfrm rot="0">
            <a:off x="14113404" y="8859779"/>
            <a:ext cx="3117321" cy="4387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EFEFEF"/>
                </a:solidFill>
                <a:latin typeface="Montserrat"/>
                <a:ea typeface="Montserrat"/>
                <a:cs typeface="Montserrat"/>
                <a:sym typeface="Montserrat"/>
              </a:rPr>
              <a:t>Page 02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47750" y="8859779"/>
            <a:ext cx="3117321" cy="4387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EFEFEF"/>
                </a:solidFill>
                <a:latin typeface="Montserrat"/>
                <a:ea typeface="Montserrat"/>
                <a:cs typeface="Montserrat"/>
                <a:sym typeface="Montserrat"/>
              </a:rPr>
              <a:t>Paniergo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222644" y="8859779"/>
            <a:ext cx="4776324" cy="4387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EFEFEF"/>
                </a:solidFill>
                <a:latin typeface="Montserrat"/>
                <a:ea typeface="Montserrat"/>
                <a:cs typeface="Montserrat"/>
                <a:sym typeface="Montserrat"/>
              </a:rPr>
              <a:t>Knowledge Representation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5484590" y="8859779"/>
            <a:ext cx="1406261" cy="4387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EFEFEF"/>
                </a:solidFill>
                <a:latin typeface="Montserrat"/>
                <a:ea typeface="Montserrat"/>
                <a:cs typeface="Montserrat"/>
                <a:sym typeface="Montserrat"/>
              </a:rPr>
              <a:t>-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2330761" y="8859779"/>
            <a:ext cx="1406261" cy="4387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EFEFEF"/>
                </a:solidFill>
                <a:latin typeface="Montserrat"/>
                <a:ea typeface="Montserrat"/>
                <a:cs typeface="Montserrat"/>
                <a:sym typeface="Montserrat"/>
              </a:rPr>
              <a:t>-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90E32">
                <a:alpha val="100000"/>
              </a:srgbClr>
            </a:gs>
            <a:gs pos="100000">
              <a:srgbClr val="1B1C47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807319"/>
            <a:ext cx="2190382" cy="741666"/>
            <a:chOff x="0" y="0"/>
            <a:chExt cx="737795" cy="24981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37795" cy="249818"/>
            </a:xfrm>
            <a:custGeom>
              <a:avLst/>
              <a:gdLst/>
              <a:ahLst/>
              <a:cxnLst/>
              <a:rect r="r" b="b" t="t" l="l"/>
              <a:pathLst>
                <a:path h="249818" w="737795">
                  <a:moveTo>
                    <a:pt x="124909" y="0"/>
                  </a:moveTo>
                  <a:lnTo>
                    <a:pt x="612886" y="0"/>
                  </a:lnTo>
                  <a:cubicBezTo>
                    <a:pt x="646014" y="0"/>
                    <a:pt x="677785" y="13160"/>
                    <a:pt x="701210" y="36585"/>
                  </a:cubicBezTo>
                  <a:cubicBezTo>
                    <a:pt x="724635" y="60010"/>
                    <a:pt x="737795" y="91781"/>
                    <a:pt x="737795" y="124909"/>
                  </a:cubicBezTo>
                  <a:lnTo>
                    <a:pt x="737795" y="124909"/>
                  </a:lnTo>
                  <a:cubicBezTo>
                    <a:pt x="737795" y="193894"/>
                    <a:pt x="681871" y="249818"/>
                    <a:pt x="612886" y="249818"/>
                  </a:cubicBezTo>
                  <a:lnTo>
                    <a:pt x="124909" y="249818"/>
                  </a:lnTo>
                  <a:cubicBezTo>
                    <a:pt x="91781" y="249818"/>
                    <a:pt x="60010" y="236658"/>
                    <a:pt x="36585" y="213233"/>
                  </a:cubicBezTo>
                  <a:cubicBezTo>
                    <a:pt x="13160" y="189808"/>
                    <a:pt x="0" y="158037"/>
                    <a:pt x="0" y="124909"/>
                  </a:cubicBezTo>
                  <a:lnTo>
                    <a:pt x="0" y="124909"/>
                  </a:lnTo>
                  <a:cubicBezTo>
                    <a:pt x="0" y="91781"/>
                    <a:pt x="13160" y="60010"/>
                    <a:pt x="36585" y="36585"/>
                  </a:cubicBezTo>
                  <a:cubicBezTo>
                    <a:pt x="60010" y="13160"/>
                    <a:pt x="91781" y="0"/>
                    <a:pt x="124909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F0FF">
                    <a:alpha val="100000"/>
                  </a:srgbClr>
                </a:gs>
                <a:gs pos="100000">
                  <a:srgbClr val="1FFFD0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737795" cy="2879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1028700" y="8478779"/>
            <a:ext cx="16230600" cy="19050"/>
          </a:xfrm>
          <a:prstGeom prst="line">
            <a:avLst/>
          </a:prstGeom>
          <a:ln cap="flat" w="19050">
            <a:gradFill>
              <a:gsLst>
                <a:gs pos="0">
                  <a:srgbClr val="FFFFFF"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sp>
        <p:nvSpPr>
          <p:cNvPr name="TextBox 6" id="6"/>
          <p:cNvSpPr txBox="true"/>
          <p:nvPr/>
        </p:nvSpPr>
        <p:spPr>
          <a:xfrm rot="0">
            <a:off x="1303302" y="2352852"/>
            <a:ext cx="7878798" cy="1720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58"/>
              </a:lnSpc>
            </a:pPr>
            <a:r>
              <a:rPr lang="en-US" sz="4458">
                <a:solidFill>
                  <a:srgbClr val="1FFFD0"/>
                </a:solidFill>
                <a:latin typeface="Architype Van Der Leck"/>
                <a:ea typeface="Architype Van Der Leck"/>
                <a:cs typeface="Architype Van Der Leck"/>
                <a:sym typeface="Architype Van Der Leck"/>
              </a:rPr>
              <a:t>TYPES OF </a:t>
            </a:r>
          </a:p>
          <a:p>
            <a:pPr algn="l">
              <a:lnSpc>
                <a:spcPts val="4458"/>
              </a:lnSpc>
            </a:pPr>
            <a:r>
              <a:rPr lang="en-US" sz="4458">
                <a:solidFill>
                  <a:srgbClr val="1FFFD0"/>
                </a:solidFill>
                <a:latin typeface="Architype Van Der Leck"/>
                <a:ea typeface="Architype Van Der Leck"/>
                <a:cs typeface="Architype Van Der Leck"/>
                <a:sym typeface="Architype Van Der Leck"/>
              </a:rPr>
              <a:t>KNOWLEDGE REPRESENTATION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65202" y="924561"/>
            <a:ext cx="1717377" cy="450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02"/>
              </a:lnSpc>
              <a:spcBef>
                <a:spcPct val="0"/>
              </a:spcBef>
            </a:pPr>
            <a:r>
              <a:rPr lang="en-US" b="true" sz="2644">
                <a:solidFill>
                  <a:srgbClr val="090E3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Paniergo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8334961" y="-568127"/>
            <a:ext cx="11556886" cy="9866691"/>
          </a:xfrm>
          <a:custGeom>
            <a:avLst/>
            <a:gdLst/>
            <a:ahLst/>
            <a:cxnLst/>
            <a:rect r="r" b="b" t="t" l="l"/>
            <a:pathLst>
              <a:path h="9866691" w="11556886">
                <a:moveTo>
                  <a:pt x="0" y="0"/>
                </a:moveTo>
                <a:lnTo>
                  <a:pt x="11556885" y="0"/>
                </a:lnTo>
                <a:lnTo>
                  <a:pt x="11556885" y="9866691"/>
                </a:lnTo>
                <a:lnTo>
                  <a:pt x="0" y="98666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9144000" y="1041141"/>
            <a:ext cx="1662550" cy="4139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431"/>
              </a:lnSpc>
              <a:spcBef>
                <a:spcPct val="0"/>
              </a:spcBef>
            </a:pPr>
            <a:r>
              <a:rPr lang="en-US" b="true" sz="2451">
                <a:solidFill>
                  <a:srgbClr val="FFFFFF">
                    <a:alpha val="49804"/>
                  </a:srgbClr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Home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408122" y="1043354"/>
            <a:ext cx="1907082" cy="4139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431"/>
              </a:lnSpc>
              <a:spcBef>
                <a:spcPct val="0"/>
              </a:spcBef>
            </a:pPr>
            <a:r>
              <a:rPr lang="en-US" b="true" sz="2451">
                <a:solidFill>
                  <a:srgbClr val="FFFFFF">
                    <a:alpha val="49804"/>
                  </a:srgbClr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About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890575" y="1019175"/>
            <a:ext cx="1589190" cy="4139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431"/>
              </a:lnSpc>
              <a:spcBef>
                <a:spcPct val="0"/>
              </a:spcBef>
            </a:pPr>
            <a:r>
              <a:rPr lang="en-US" b="true" sz="245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Content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5034325" y="1041141"/>
            <a:ext cx="2224975" cy="4139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431"/>
              </a:lnSpc>
              <a:spcBef>
                <a:spcPct val="0"/>
              </a:spcBef>
            </a:pPr>
            <a:r>
              <a:rPr lang="en-US" b="true" sz="2451">
                <a:solidFill>
                  <a:srgbClr val="FFFFFF">
                    <a:alpha val="49804"/>
                  </a:srgbClr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Others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4113404" y="8859779"/>
            <a:ext cx="3117321" cy="4387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EFEFEF"/>
                </a:solidFill>
                <a:latin typeface="Montserrat"/>
                <a:ea typeface="Montserrat"/>
                <a:cs typeface="Montserrat"/>
                <a:sym typeface="Montserrat"/>
              </a:rPr>
              <a:t>Page 03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47750" y="8859779"/>
            <a:ext cx="3117321" cy="4387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EFEFEF"/>
                </a:solidFill>
                <a:latin typeface="Montserrat"/>
                <a:ea typeface="Montserrat"/>
                <a:cs typeface="Montserrat"/>
                <a:sym typeface="Montserrat"/>
              </a:rPr>
              <a:t>Paniergo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222644" y="8819514"/>
            <a:ext cx="4776324" cy="4387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EFEFEF"/>
                </a:solidFill>
                <a:latin typeface="Montserrat"/>
                <a:ea typeface="Montserrat"/>
                <a:cs typeface="Montserrat"/>
                <a:sym typeface="Montserrat"/>
              </a:rPr>
              <a:t>Knowledge Representation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5484590" y="8859779"/>
            <a:ext cx="1406261" cy="4387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EFEFEF"/>
                </a:solidFill>
                <a:latin typeface="Montserrat"/>
                <a:ea typeface="Montserrat"/>
                <a:cs typeface="Montserrat"/>
                <a:sym typeface="Montserrat"/>
              </a:rPr>
              <a:t>-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330761" y="8859779"/>
            <a:ext cx="1406261" cy="4387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EFEFEF"/>
                </a:solidFill>
                <a:latin typeface="Montserrat"/>
                <a:ea typeface="Montserrat"/>
                <a:cs typeface="Montserrat"/>
                <a:sym typeface="Montserrat"/>
              </a:rPr>
              <a:t>-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303302" y="4464825"/>
            <a:ext cx="8047149" cy="35653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06"/>
              </a:lnSpc>
            </a:pPr>
            <a:r>
              <a:rPr lang="en-US" sz="2433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Forms of Knowledge Representation</a:t>
            </a:r>
          </a:p>
          <a:p>
            <a:pPr algn="just" marL="863601" indent="-287867" lvl="2">
              <a:lnSpc>
                <a:spcPts val="2800"/>
              </a:lnSpc>
              <a:buFont typeface="Arial"/>
              <a:buChar char="⚬"/>
            </a:pP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Semantic Networks: Graph structures representing knowledge in terms of entities and their relationships</a:t>
            </a:r>
          </a:p>
          <a:p>
            <a:pPr algn="just">
              <a:lnSpc>
                <a:spcPts val="2800"/>
              </a:lnSpc>
            </a:pPr>
          </a:p>
          <a:p>
            <a:pPr algn="just" marL="863601" indent="-287867" lvl="2">
              <a:lnSpc>
                <a:spcPts val="2800"/>
              </a:lnSpc>
              <a:buFont typeface="Arial"/>
              <a:buChar char="⚬"/>
            </a:pP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Frames: Data structures for representing stereotypical situations</a:t>
            </a:r>
          </a:p>
          <a:p>
            <a:pPr algn="just">
              <a:lnSpc>
                <a:spcPts val="2800"/>
              </a:lnSpc>
            </a:pPr>
          </a:p>
          <a:p>
            <a:pPr algn="just" marL="863601" indent="-287867" lvl="2">
              <a:lnSpc>
                <a:spcPts val="2800"/>
              </a:lnSpc>
              <a:buFont typeface="Arial"/>
              <a:buChar char="⚬"/>
            </a:pPr>
            <a:r>
              <a:rPr lang="en-US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Ontologies: Formal representations of a set of concepts within a domain and the relationships between them.</a:t>
            </a:r>
          </a:p>
          <a:p>
            <a:pPr algn="just">
              <a:lnSpc>
                <a:spcPts val="2566"/>
              </a:lnSpc>
            </a:pPr>
          </a:p>
        </p:txBody>
      </p:sp>
      <p:grpSp>
        <p:nvGrpSpPr>
          <p:cNvPr name="Group 19" id="19"/>
          <p:cNvGrpSpPr/>
          <p:nvPr/>
        </p:nvGrpSpPr>
        <p:grpSpPr>
          <a:xfrm rot="0">
            <a:off x="9541404" y="5550326"/>
            <a:ext cx="10096686" cy="2138825"/>
            <a:chOff x="0" y="0"/>
            <a:chExt cx="2659210" cy="563312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2659210" cy="563312"/>
            </a:xfrm>
            <a:custGeom>
              <a:avLst/>
              <a:gdLst/>
              <a:ahLst/>
              <a:cxnLst/>
              <a:rect r="r" b="b" t="t" l="l"/>
              <a:pathLst>
                <a:path h="563312" w="2659210">
                  <a:moveTo>
                    <a:pt x="37572" y="0"/>
                  </a:moveTo>
                  <a:lnTo>
                    <a:pt x="2621637" y="0"/>
                  </a:lnTo>
                  <a:cubicBezTo>
                    <a:pt x="2631602" y="0"/>
                    <a:pt x="2641159" y="3958"/>
                    <a:pt x="2648205" y="11005"/>
                  </a:cubicBezTo>
                  <a:cubicBezTo>
                    <a:pt x="2655251" y="18051"/>
                    <a:pt x="2659210" y="27607"/>
                    <a:pt x="2659210" y="37572"/>
                  </a:cubicBezTo>
                  <a:lnTo>
                    <a:pt x="2659210" y="525740"/>
                  </a:lnTo>
                  <a:cubicBezTo>
                    <a:pt x="2659210" y="535705"/>
                    <a:pt x="2655251" y="545261"/>
                    <a:pt x="2648205" y="552307"/>
                  </a:cubicBezTo>
                  <a:cubicBezTo>
                    <a:pt x="2641159" y="559354"/>
                    <a:pt x="2631602" y="563312"/>
                    <a:pt x="2621637" y="563312"/>
                  </a:cubicBezTo>
                  <a:lnTo>
                    <a:pt x="37572" y="563312"/>
                  </a:lnTo>
                  <a:cubicBezTo>
                    <a:pt x="27607" y="563312"/>
                    <a:pt x="18051" y="559354"/>
                    <a:pt x="11005" y="552307"/>
                  </a:cubicBezTo>
                  <a:cubicBezTo>
                    <a:pt x="3958" y="545261"/>
                    <a:pt x="0" y="535705"/>
                    <a:pt x="0" y="525740"/>
                  </a:cubicBezTo>
                  <a:lnTo>
                    <a:pt x="0" y="37572"/>
                  </a:lnTo>
                  <a:cubicBezTo>
                    <a:pt x="0" y="27607"/>
                    <a:pt x="3958" y="18051"/>
                    <a:pt x="11005" y="11005"/>
                  </a:cubicBezTo>
                  <a:cubicBezTo>
                    <a:pt x="18051" y="3958"/>
                    <a:pt x="27607" y="0"/>
                    <a:pt x="37572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F0FF">
                    <a:alpha val="100000"/>
                  </a:srgbClr>
                </a:gs>
                <a:gs pos="100000">
                  <a:srgbClr val="1FFFD0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47625"/>
              <a:ext cx="2659210" cy="6109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31"/>
                </a:lnSpc>
              </a:pPr>
            </a:p>
          </p:txBody>
        </p:sp>
      </p:grpSp>
      <p:sp>
        <p:nvSpPr>
          <p:cNvPr name="Freeform 22" id="22"/>
          <p:cNvSpPr/>
          <p:nvPr/>
        </p:nvSpPr>
        <p:spPr>
          <a:xfrm flipH="true" flipV="false" rot="0">
            <a:off x="12428750" y="2288995"/>
            <a:ext cx="2605576" cy="5400157"/>
          </a:xfrm>
          <a:custGeom>
            <a:avLst/>
            <a:gdLst/>
            <a:ahLst/>
            <a:cxnLst/>
            <a:rect r="r" b="b" t="t" l="l"/>
            <a:pathLst>
              <a:path h="5400157" w="2605576">
                <a:moveTo>
                  <a:pt x="2605575" y="0"/>
                </a:moveTo>
                <a:lnTo>
                  <a:pt x="0" y="0"/>
                </a:lnTo>
                <a:lnTo>
                  <a:pt x="0" y="5400156"/>
                </a:lnTo>
                <a:lnTo>
                  <a:pt x="2605575" y="5400156"/>
                </a:lnTo>
                <a:lnTo>
                  <a:pt x="2605575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90E32">
                <a:alpha val="100000"/>
              </a:srgbClr>
            </a:gs>
            <a:gs pos="100000">
              <a:srgbClr val="1B1C47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807319"/>
            <a:ext cx="2190382" cy="741666"/>
            <a:chOff x="0" y="0"/>
            <a:chExt cx="737795" cy="24981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37795" cy="249818"/>
            </a:xfrm>
            <a:custGeom>
              <a:avLst/>
              <a:gdLst/>
              <a:ahLst/>
              <a:cxnLst/>
              <a:rect r="r" b="b" t="t" l="l"/>
              <a:pathLst>
                <a:path h="249818" w="737795">
                  <a:moveTo>
                    <a:pt x="124909" y="0"/>
                  </a:moveTo>
                  <a:lnTo>
                    <a:pt x="612886" y="0"/>
                  </a:lnTo>
                  <a:cubicBezTo>
                    <a:pt x="646014" y="0"/>
                    <a:pt x="677785" y="13160"/>
                    <a:pt x="701210" y="36585"/>
                  </a:cubicBezTo>
                  <a:cubicBezTo>
                    <a:pt x="724635" y="60010"/>
                    <a:pt x="737795" y="91781"/>
                    <a:pt x="737795" y="124909"/>
                  </a:cubicBezTo>
                  <a:lnTo>
                    <a:pt x="737795" y="124909"/>
                  </a:lnTo>
                  <a:cubicBezTo>
                    <a:pt x="737795" y="193894"/>
                    <a:pt x="681871" y="249818"/>
                    <a:pt x="612886" y="249818"/>
                  </a:cubicBezTo>
                  <a:lnTo>
                    <a:pt x="124909" y="249818"/>
                  </a:lnTo>
                  <a:cubicBezTo>
                    <a:pt x="91781" y="249818"/>
                    <a:pt x="60010" y="236658"/>
                    <a:pt x="36585" y="213233"/>
                  </a:cubicBezTo>
                  <a:cubicBezTo>
                    <a:pt x="13160" y="189808"/>
                    <a:pt x="0" y="158037"/>
                    <a:pt x="0" y="124909"/>
                  </a:cubicBezTo>
                  <a:lnTo>
                    <a:pt x="0" y="124909"/>
                  </a:lnTo>
                  <a:cubicBezTo>
                    <a:pt x="0" y="91781"/>
                    <a:pt x="13160" y="60010"/>
                    <a:pt x="36585" y="36585"/>
                  </a:cubicBezTo>
                  <a:cubicBezTo>
                    <a:pt x="60010" y="13160"/>
                    <a:pt x="91781" y="0"/>
                    <a:pt x="124909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F0FF">
                    <a:alpha val="100000"/>
                  </a:srgbClr>
                </a:gs>
                <a:gs pos="100000">
                  <a:srgbClr val="1FFFD0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737795" cy="2879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0" y="5907029"/>
            <a:ext cx="18288000" cy="5181600"/>
          </a:xfrm>
          <a:custGeom>
            <a:avLst/>
            <a:gdLst/>
            <a:ahLst/>
            <a:cxnLst/>
            <a:rect r="r" b="b" t="t" l="l"/>
            <a:pathLst>
              <a:path h="5181600" w="18288000">
                <a:moveTo>
                  <a:pt x="0" y="0"/>
                </a:moveTo>
                <a:lnTo>
                  <a:pt x="18288000" y="0"/>
                </a:lnTo>
                <a:lnTo>
                  <a:pt x="18288000" y="5181600"/>
                </a:lnTo>
                <a:lnTo>
                  <a:pt x="0" y="5181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6" id="6"/>
          <p:cNvSpPr/>
          <p:nvPr/>
        </p:nvSpPr>
        <p:spPr>
          <a:xfrm>
            <a:off x="1028700" y="8478779"/>
            <a:ext cx="16230600" cy="19050"/>
          </a:xfrm>
          <a:prstGeom prst="line">
            <a:avLst/>
          </a:prstGeom>
          <a:ln cap="flat" w="19050">
            <a:gradFill>
              <a:gsLst>
                <a:gs pos="0">
                  <a:srgbClr val="FFFFFF"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grpSp>
        <p:nvGrpSpPr>
          <p:cNvPr name="Group 7" id="7"/>
          <p:cNvGrpSpPr/>
          <p:nvPr/>
        </p:nvGrpSpPr>
        <p:grpSpPr>
          <a:xfrm rot="0">
            <a:off x="9975275" y="2259689"/>
            <a:ext cx="7032057" cy="3735526"/>
            <a:chOff x="0" y="0"/>
            <a:chExt cx="8236920" cy="4375566"/>
          </a:xfrm>
        </p:grpSpPr>
        <p:sp>
          <p:nvSpPr>
            <p:cNvPr name="Freeform 8" id="8"/>
            <p:cNvSpPr/>
            <p:nvPr/>
          </p:nvSpPr>
          <p:spPr>
            <a:xfrm flipH="true" flipV="false" rot="0">
              <a:off x="-42564" y="-27686"/>
              <a:ext cx="8274893" cy="4403162"/>
            </a:xfrm>
            <a:custGeom>
              <a:avLst/>
              <a:gdLst/>
              <a:ahLst/>
              <a:cxnLst/>
              <a:rect r="r" b="b" t="t" l="l"/>
              <a:pathLst>
                <a:path h="4403162" w="8274893">
                  <a:moveTo>
                    <a:pt x="304364" y="928426"/>
                  </a:moveTo>
                  <a:cubicBezTo>
                    <a:pt x="98061" y="952751"/>
                    <a:pt x="0" y="1060630"/>
                    <a:pt x="60006" y="1168238"/>
                  </a:cubicBezTo>
                  <a:lnTo>
                    <a:pt x="2092655" y="4207659"/>
                  </a:lnTo>
                  <a:cubicBezTo>
                    <a:pt x="2164593" y="4315176"/>
                    <a:pt x="2396100" y="4403162"/>
                    <a:pt x="2607243" y="4403162"/>
                  </a:cubicBezTo>
                  <a:lnTo>
                    <a:pt x="7890997" y="4403162"/>
                  </a:lnTo>
                  <a:cubicBezTo>
                    <a:pt x="8102140" y="4403162"/>
                    <a:pt x="8274893" y="4309570"/>
                    <a:pt x="8274893" y="4195180"/>
                  </a:cubicBezTo>
                  <a:lnTo>
                    <a:pt x="8274893" y="196060"/>
                  </a:lnTo>
                  <a:cubicBezTo>
                    <a:pt x="8274893" y="81671"/>
                    <a:pt x="8106146" y="0"/>
                    <a:pt x="7899843" y="32298"/>
                  </a:cubicBezTo>
                  <a:lnTo>
                    <a:pt x="304364" y="928426"/>
                  </a:lnTo>
                  <a:close/>
                </a:path>
              </a:pathLst>
            </a:custGeom>
            <a:blipFill>
              <a:blip r:embed="rId3"/>
              <a:stretch>
                <a:fillRect l="0" t="-11533" r="-14608" b="-32318"/>
              </a:stretch>
            </a:blipFill>
          </p:spPr>
        </p:sp>
      </p:grpSp>
      <p:sp>
        <p:nvSpPr>
          <p:cNvPr name="TextBox 9" id="9"/>
          <p:cNvSpPr txBox="true"/>
          <p:nvPr/>
        </p:nvSpPr>
        <p:spPr>
          <a:xfrm rot="0">
            <a:off x="1028700" y="2393039"/>
            <a:ext cx="8352154" cy="8997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79"/>
              </a:lnSpc>
            </a:pPr>
            <a:r>
              <a:rPr lang="en-US" sz="6779">
                <a:solidFill>
                  <a:srgbClr val="00F0FF"/>
                </a:solidFill>
                <a:latin typeface="Architype Van Der Leck"/>
                <a:ea typeface="Architype Van Der Leck"/>
                <a:cs typeface="Architype Van Der Leck"/>
                <a:sym typeface="Architype Van Der Leck"/>
              </a:rPr>
              <a:t>CASE STUDY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65202" y="924561"/>
            <a:ext cx="1717377" cy="450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02"/>
              </a:lnSpc>
              <a:spcBef>
                <a:spcPct val="0"/>
              </a:spcBef>
            </a:pPr>
            <a:r>
              <a:rPr lang="en-US" b="true" sz="2644">
                <a:solidFill>
                  <a:srgbClr val="090E3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Paniergo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144000" y="1041141"/>
            <a:ext cx="1662550" cy="4139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431"/>
              </a:lnSpc>
              <a:spcBef>
                <a:spcPct val="0"/>
              </a:spcBef>
            </a:pPr>
            <a:r>
              <a:rPr lang="en-US" b="true" sz="2451">
                <a:solidFill>
                  <a:srgbClr val="FFFFFF">
                    <a:alpha val="49804"/>
                  </a:srgbClr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Home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408122" y="1043354"/>
            <a:ext cx="1907082" cy="4139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431"/>
              </a:lnSpc>
              <a:spcBef>
                <a:spcPct val="0"/>
              </a:spcBef>
            </a:pPr>
            <a:r>
              <a:rPr lang="en-US" b="true" sz="2451">
                <a:solidFill>
                  <a:srgbClr val="FFFFFF">
                    <a:alpha val="49804"/>
                  </a:srgbClr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About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890575" y="1019175"/>
            <a:ext cx="1589190" cy="4139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431"/>
              </a:lnSpc>
              <a:spcBef>
                <a:spcPct val="0"/>
              </a:spcBef>
            </a:pPr>
            <a:r>
              <a:rPr lang="en-US" b="true" sz="245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Content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5034325" y="1041141"/>
            <a:ext cx="2224975" cy="4139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431"/>
              </a:lnSpc>
              <a:spcBef>
                <a:spcPct val="0"/>
              </a:spcBef>
            </a:pPr>
            <a:r>
              <a:rPr lang="en-US" b="true" sz="2451">
                <a:solidFill>
                  <a:srgbClr val="FFFFFF">
                    <a:alpha val="49804"/>
                  </a:srgbClr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Others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4113404" y="8859779"/>
            <a:ext cx="3117321" cy="4387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EFEFEF"/>
                </a:solidFill>
                <a:latin typeface="Montserrat"/>
                <a:ea typeface="Montserrat"/>
                <a:cs typeface="Montserrat"/>
                <a:sym typeface="Montserrat"/>
              </a:rPr>
              <a:t>Page 04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47750" y="8859779"/>
            <a:ext cx="3117321" cy="4387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EFEFEF"/>
                </a:solidFill>
                <a:latin typeface="Montserrat"/>
                <a:ea typeface="Montserrat"/>
                <a:cs typeface="Montserrat"/>
                <a:sym typeface="Montserrat"/>
              </a:rPr>
              <a:t>Paniergo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222644" y="8859779"/>
            <a:ext cx="4776324" cy="4387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EFEFEF"/>
                </a:solidFill>
                <a:latin typeface="Montserrat"/>
                <a:ea typeface="Montserrat"/>
                <a:cs typeface="Montserrat"/>
                <a:sym typeface="Montserrat"/>
              </a:rPr>
              <a:t>Knowledge Representation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5484590" y="8859779"/>
            <a:ext cx="1406261" cy="4387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EFEFEF"/>
                </a:solidFill>
                <a:latin typeface="Montserrat"/>
                <a:ea typeface="Montserrat"/>
                <a:cs typeface="Montserrat"/>
                <a:sym typeface="Montserrat"/>
              </a:rPr>
              <a:t>-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2330761" y="8859779"/>
            <a:ext cx="1406261" cy="4387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EFEFEF"/>
                </a:solidFill>
                <a:latin typeface="Montserrat"/>
                <a:ea typeface="Montserrat"/>
                <a:cs typeface="Montserrat"/>
                <a:sym typeface="Montserrat"/>
              </a:rPr>
              <a:t>-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11303" y="4224140"/>
            <a:ext cx="8946575" cy="34945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66"/>
              </a:lnSpc>
            </a:pPr>
            <a:r>
              <a:rPr lang="en-US" sz="2476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To diagnose, treat, and understand symptoms, knowledge representation is employed.</a:t>
            </a:r>
          </a:p>
          <a:p>
            <a:pPr algn="just">
              <a:lnSpc>
                <a:spcPts val="3466"/>
              </a:lnSpc>
            </a:pPr>
            <a:r>
              <a:rPr lang="en-US" sz="2476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An illustration of a tool:</a:t>
            </a:r>
          </a:p>
          <a:p>
            <a:pPr algn="just" marL="534591" indent="-267296" lvl="1">
              <a:lnSpc>
                <a:spcPts val="3466"/>
              </a:lnSpc>
              <a:buFont typeface="Arial"/>
              <a:buChar char="•"/>
            </a:pPr>
            <a:r>
              <a:rPr lang="en-US" sz="2476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Ontologies: </a:t>
            </a:r>
            <a:r>
              <a:rPr lang="en-US" sz="2476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Define the connections between illnesses, symptoms, and therapies using ontologies.</a:t>
            </a:r>
          </a:p>
          <a:p>
            <a:pPr algn="just" marL="534591" indent="-267296" lvl="1">
              <a:lnSpc>
                <a:spcPts val="3466"/>
              </a:lnSpc>
              <a:buFont typeface="Arial"/>
              <a:buChar char="•"/>
            </a:pPr>
            <a:r>
              <a:rPr lang="en-US" sz="2476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Rule-based Systems: Deduce diagnoses using conditional rules.</a:t>
            </a:r>
          </a:p>
          <a:p>
            <a:pPr algn="just">
              <a:lnSpc>
                <a:spcPts val="3466"/>
              </a:lnSpc>
            </a:pPr>
          </a:p>
        </p:txBody>
      </p:sp>
      <p:sp>
        <p:nvSpPr>
          <p:cNvPr name="TextBox 21" id="21"/>
          <p:cNvSpPr txBox="true"/>
          <p:nvPr/>
        </p:nvSpPr>
        <p:spPr>
          <a:xfrm rot="0">
            <a:off x="2884246" y="3340386"/>
            <a:ext cx="5200689" cy="3890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3"/>
              </a:lnSpc>
            </a:pPr>
            <a:r>
              <a:rPr lang="en-US" sz="2873">
                <a:solidFill>
                  <a:srgbClr val="1FFFD0"/>
                </a:solidFill>
                <a:latin typeface="Tomorrow"/>
                <a:ea typeface="Tomorrow"/>
                <a:cs typeface="Tomorrow"/>
                <a:sym typeface="Tomorrow"/>
              </a:rPr>
              <a:t>MEDICAL DIAGNOSIS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90E32">
                <a:alpha val="100000"/>
              </a:srgbClr>
            </a:gs>
            <a:gs pos="100000">
              <a:srgbClr val="1B1C47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807319"/>
            <a:ext cx="2190382" cy="741666"/>
            <a:chOff x="0" y="0"/>
            <a:chExt cx="737795" cy="24981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37795" cy="249818"/>
            </a:xfrm>
            <a:custGeom>
              <a:avLst/>
              <a:gdLst/>
              <a:ahLst/>
              <a:cxnLst/>
              <a:rect r="r" b="b" t="t" l="l"/>
              <a:pathLst>
                <a:path h="249818" w="737795">
                  <a:moveTo>
                    <a:pt x="124909" y="0"/>
                  </a:moveTo>
                  <a:lnTo>
                    <a:pt x="612886" y="0"/>
                  </a:lnTo>
                  <a:cubicBezTo>
                    <a:pt x="646014" y="0"/>
                    <a:pt x="677785" y="13160"/>
                    <a:pt x="701210" y="36585"/>
                  </a:cubicBezTo>
                  <a:cubicBezTo>
                    <a:pt x="724635" y="60010"/>
                    <a:pt x="737795" y="91781"/>
                    <a:pt x="737795" y="124909"/>
                  </a:cubicBezTo>
                  <a:lnTo>
                    <a:pt x="737795" y="124909"/>
                  </a:lnTo>
                  <a:cubicBezTo>
                    <a:pt x="737795" y="193894"/>
                    <a:pt x="681871" y="249818"/>
                    <a:pt x="612886" y="249818"/>
                  </a:cubicBezTo>
                  <a:lnTo>
                    <a:pt x="124909" y="249818"/>
                  </a:lnTo>
                  <a:cubicBezTo>
                    <a:pt x="91781" y="249818"/>
                    <a:pt x="60010" y="236658"/>
                    <a:pt x="36585" y="213233"/>
                  </a:cubicBezTo>
                  <a:cubicBezTo>
                    <a:pt x="13160" y="189808"/>
                    <a:pt x="0" y="158037"/>
                    <a:pt x="0" y="124909"/>
                  </a:cubicBezTo>
                  <a:lnTo>
                    <a:pt x="0" y="124909"/>
                  </a:lnTo>
                  <a:cubicBezTo>
                    <a:pt x="0" y="91781"/>
                    <a:pt x="13160" y="60010"/>
                    <a:pt x="36585" y="36585"/>
                  </a:cubicBezTo>
                  <a:cubicBezTo>
                    <a:pt x="60010" y="13160"/>
                    <a:pt x="91781" y="0"/>
                    <a:pt x="124909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F0FF">
                    <a:alpha val="100000"/>
                  </a:srgbClr>
                </a:gs>
                <a:gs pos="100000">
                  <a:srgbClr val="1FFFD0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737795" cy="2879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9975275" y="-763707"/>
            <a:ext cx="11556886" cy="9866691"/>
          </a:xfrm>
          <a:custGeom>
            <a:avLst/>
            <a:gdLst/>
            <a:ahLst/>
            <a:cxnLst/>
            <a:rect r="r" b="b" t="t" l="l"/>
            <a:pathLst>
              <a:path h="9866691" w="11556886">
                <a:moveTo>
                  <a:pt x="0" y="0"/>
                </a:moveTo>
                <a:lnTo>
                  <a:pt x="11556885" y="0"/>
                </a:lnTo>
                <a:lnTo>
                  <a:pt x="11556885" y="9866691"/>
                </a:lnTo>
                <a:lnTo>
                  <a:pt x="0" y="98666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0" t="0" r="0" b="0"/>
            </a:stretch>
          </a:blipFill>
        </p:spPr>
      </p:sp>
      <p:sp>
        <p:nvSpPr>
          <p:cNvPr name="AutoShape 6" id="6"/>
          <p:cNvSpPr/>
          <p:nvPr/>
        </p:nvSpPr>
        <p:spPr>
          <a:xfrm>
            <a:off x="1028700" y="8478779"/>
            <a:ext cx="16230600" cy="19050"/>
          </a:xfrm>
          <a:prstGeom prst="line">
            <a:avLst/>
          </a:prstGeom>
          <a:ln cap="flat" w="19050">
            <a:gradFill>
              <a:gsLst>
                <a:gs pos="0">
                  <a:srgbClr val="FFFFFF"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grpSp>
        <p:nvGrpSpPr>
          <p:cNvPr name="Group 7" id="7"/>
          <p:cNvGrpSpPr/>
          <p:nvPr/>
        </p:nvGrpSpPr>
        <p:grpSpPr>
          <a:xfrm rot="0">
            <a:off x="10806550" y="2508930"/>
            <a:ext cx="6122047" cy="5039452"/>
            <a:chOff x="0" y="0"/>
            <a:chExt cx="5778080" cy="475631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5777965" cy="4783870"/>
            </a:xfrm>
            <a:custGeom>
              <a:avLst/>
              <a:gdLst/>
              <a:ahLst/>
              <a:cxnLst/>
              <a:rect r="r" b="b" t="t" l="l"/>
              <a:pathLst>
                <a:path h="4783870" w="5777965">
                  <a:moveTo>
                    <a:pt x="265792" y="0"/>
                  </a:moveTo>
                  <a:cubicBezTo>
                    <a:pt x="119606" y="0"/>
                    <a:pt x="0" y="126261"/>
                    <a:pt x="0" y="280580"/>
                  </a:cubicBezTo>
                  <a:lnTo>
                    <a:pt x="0" y="3201046"/>
                  </a:lnTo>
                  <a:cubicBezTo>
                    <a:pt x="0" y="3355365"/>
                    <a:pt x="116833" y="3508464"/>
                    <a:pt x="259667" y="3541280"/>
                  </a:cubicBezTo>
                  <a:lnTo>
                    <a:pt x="5518298" y="4749967"/>
                  </a:lnTo>
                  <a:cubicBezTo>
                    <a:pt x="5661132" y="4783870"/>
                    <a:pt x="5777965" y="4683360"/>
                    <a:pt x="5777965" y="4529041"/>
                  </a:cubicBezTo>
                  <a:lnTo>
                    <a:pt x="5777965" y="280580"/>
                  </a:lnTo>
                  <a:cubicBezTo>
                    <a:pt x="5777965" y="126261"/>
                    <a:pt x="5658358" y="0"/>
                    <a:pt x="5512173" y="0"/>
                  </a:cubicBezTo>
                  <a:lnTo>
                    <a:pt x="265792" y="0"/>
                  </a:lnTo>
                  <a:close/>
                </a:path>
              </a:pathLst>
            </a:custGeom>
            <a:blipFill>
              <a:blip r:embed="rId3"/>
              <a:stretch>
                <a:fillRect l="-51375" t="0" r="-9510" b="-30452"/>
              </a:stretch>
            </a:blipFill>
          </p:spPr>
        </p:sp>
      </p:grpSp>
      <p:sp>
        <p:nvSpPr>
          <p:cNvPr name="TextBox 9" id="9"/>
          <p:cNvSpPr txBox="true"/>
          <p:nvPr/>
        </p:nvSpPr>
        <p:spPr>
          <a:xfrm rot="0">
            <a:off x="899608" y="2014080"/>
            <a:ext cx="10576225" cy="15243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70"/>
              </a:lnSpc>
            </a:pPr>
            <a:r>
              <a:rPr lang="en-US" sz="3970">
                <a:solidFill>
                  <a:srgbClr val="FFFFFF"/>
                </a:solidFill>
                <a:latin typeface="Architype Van Der Leck"/>
                <a:ea typeface="Architype Van Der Leck"/>
                <a:cs typeface="Architype Van Der Leck"/>
                <a:sym typeface="Architype Van Der Leck"/>
              </a:rPr>
              <a:t>KNOWLEDGE REPRESENTATION MODEL</a:t>
            </a:r>
          </a:p>
          <a:p>
            <a:pPr algn="l">
              <a:lnSpc>
                <a:spcPts val="3970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1265202" y="924561"/>
            <a:ext cx="1717377" cy="450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02"/>
              </a:lnSpc>
              <a:spcBef>
                <a:spcPct val="0"/>
              </a:spcBef>
            </a:pPr>
            <a:r>
              <a:rPr lang="en-US" b="true" sz="2644">
                <a:solidFill>
                  <a:srgbClr val="090E3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Paniergo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144000" y="1041141"/>
            <a:ext cx="1662550" cy="4139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431"/>
              </a:lnSpc>
              <a:spcBef>
                <a:spcPct val="0"/>
              </a:spcBef>
            </a:pPr>
            <a:r>
              <a:rPr lang="en-US" b="true" sz="2451">
                <a:solidFill>
                  <a:srgbClr val="FFFFFF">
                    <a:alpha val="49804"/>
                  </a:srgbClr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Home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408122" y="1043354"/>
            <a:ext cx="1907082" cy="4139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431"/>
              </a:lnSpc>
              <a:spcBef>
                <a:spcPct val="0"/>
              </a:spcBef>
            </a:pPr>
            <a:r>
              <a:rPr lang="en-US" b="true" sz="2451">
                <a:solidFill>
                  <a:srgbClr val="FFFFFF">
                    <a:alpha val="49804"/>
                  </a:srgbClr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About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890575" y="1019175"/>
            <a:ext cx="1589190" cy="4139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431"/>
              </a:lnSpc>
              <a:spcBef>
                <a:spcPct val="0"/>
              </a:spcBef>
            </a:pPr>
            <a:r>
              <a:rPr lang="en-US" b="true" sz="245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Content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5034325" y="1041141"/>
            <a:ext cx="2224975" cy="4139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431"/>
              </a:lnSpc>
              <a:spcBef>
                <a:spcPct val="0"/>
              </a:spcBef>
            </a:pPr>
            <a:r>
              <a:rPr lang="en-US" b="true" sz="2451">
                <a:solidFill>
                  <a:srgbClr val="FFFFFF">
                    <a:alpha val="49804"/>
                  </a:srgbClr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Others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4113404" y="8859779"/>
            <a:ext cx="3117321" cy="4387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EFEFEF"/>
                </a:solidFill>
                <a:latin typeface="Montserrat"/>
                <a:ea typeface="Montserrat"/>
                <a:cs typeface="Montserrat"/>
                <a:sym typeface="Montserrat"/>
              </a:rPr>
              <a:t>Page 05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47750" y="8859779"/>
            <a:ext cx="3117321" cy="4387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EFEFEF"/>
                </a:solidFill>
                <a:latin typeface="Montserrat"/>
                <a:ea typeface="Montserrat"/>
                <a:cs typeface="Montserrat"/>
                <a:sym typeface="Montserrat"/>
              </a:rPr>
              <a:t>Paniergo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260744" y="8859779"/>
            <a:ext cx="4776324" cy="4387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EFEFEF"/>
                </a:solidFill>
                <a:latin typeface="Montserrat"/>
                <a:ea typeface="Montserrat"/>
                <a:cs typeface="Montserrat"/>
                <a:sym typeface="Montserrat"/>
              </a:rPr>
              <a:t>Knowledge Representation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5484590" y="8859779"/>
            <a:ext cx="1406261" cy="4387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EFEFEF"/>
                </a:solidFill>
                <a:latin typeface="Montserrat"/>
                <a:ea typeface="Montserrat"/>
                <a:cs typeface="Montserrat"/>
                <a:sym typeface="Montserrat"/>
              </a:rPr>
              <a:t>-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2330761" y="8859779"/>
            <a:ext cx="1406261" cy="4387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EFEFEF"/>
                </a:solidFill>
                <a:latin typeface="Montserrat"/>
                <a:ea typeface="Montserrat"/>
                <a:cs typeface="Montserrat"/>
                <a:sym typeface="Montserrat"/>
              </a:rPr>
              <a:t>-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47750" y="3147954"/>
            <a:ext cx="9100664" cy="4921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EFEFEF"/>
                </a:solidFill>
                <a:latin typeface="Montserrat"/>
                <a:ea typeface="Montserrat"/>
                <a:cs typeface="Montserrat"/>
                <a:sym typeface="Montserrat"/>
              </a:rPr>
              <a:t>Simple Problem Selected: Diagnosing a common cold vs. flu based on symptoms.</a:t>
            </a:r>
          </a:p>
          <a:p>
            <a:pPr algn="just" marL="1295402" indent="-323850" lvl="3">
              <a:lnSpc>
                <a:spcPts val="2800"/>
              </a:lnSpc>
              <a:buFont typeface="Arial"/>
              <a:buChar char="￭"/>
            </a:pPr>
            <a:r>
              <a:rPr lang="en-US" sz="2000">
                <a:solidFill>
                  <a:srgbClr val="EFEFEF"/>
                </a:solidFill>
                <a:latin typeface="Montserrat"/>
                <a:ea typeface="Montserrat"/>
                <a:cs typeface="Montserrat"/>
                <a:sym typeface="Montserrat"/>
              </a:rPr>
              <a:t>Knowledge Representation Model Created: Type Used: Semantic Network illustrating symptoms and conditions.Nodes: Symptoms (e.g., cough, fever), Conditions (cold, flu).</a:t>
            </a:r>
          </a:p>
          <a:p>
            <a:pPr algn="just" marL="1295402" indent="-323850" lvl="3">
              <a:lnSpc>
                <a:spcPts val="2800"/>
              </a:lnSpc>
              <a:buFont typeface="Arial"/>
              <a:buChar char="￭"/>
            </a:pPr>
            <a:r>
              <a:rPr lang="en-US" sz="2000">
                <a:solidFill>
                  <a:srgbClr val="EFEFEF"/>
                </a:solidFill>
                <a:latin typeface="Montserrat"/>
                <a:ea typeface="Montserrat"/>
                <a:cs typeface="Montserrat"/>
                <a:sym typeface="Montserrat"/>
              </a:rPr>
              <a:t>Edges: Relationships indicating which symptoms are associated with which conditions.</a:t>
            </a:r>
          </a:p>
          <a:p>
            <a:pPr algn="just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EFEFEF"/>
                </a:solidFill>
                <a:latin typeface="Montserrat"/>
                <a:ea typeface="Montserrat"/>
                <a:cs typeface="Montserrat"/>
                <a:sym typeface="Montserrat"/>
              </a:rPr>
              <a:t>How the Model Works:Allows the AI system to infer the most likely condition based on observed symptoms.</a:t>
            </a:r>
          </a:p>
          <a:p>
            <a:pPr algn="just">
              <a:lnSpc>
                <a:spcPts val="2800"/>
              </a:lnSpc>
            </a:pPr>
          </a:p>
          <a:p>
            <a:pPr algn="just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EFEFEF"/>
                </a:solidFill>
                <a:latin typeface="Montserrat"/>
                <a:ea typeface="Montserrat"/>
                <a:cs typeface="Montserrat"/>
                <a:sym typeface="Montserrat"/>
              </a:rPr>
              <a:t>Visual Suggestion: Diagram of the semantic network with nodes and connections.</a:t>
            </a:r>
          </a:p>
          <a:p>
            <a:pPr algn="just">
              <a:lnSpc>
                <a:spcPts val="2800"/>
              </a:lnSpc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90E32">
                <a:alpha val="100000"/>
              </a:srgbClr>
            </a:gs>
            <a:gs pos="100000">
              <a:srgbClr val="1B1C47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807319"/>
            <a:ext cx="2190382" cy="741666"/>
            <a:chOff x="0" y="0"/>
            <a:chExt cx="737795" cy="24981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37795" cy="249818"/>
            </a:xfrm>
            <a:custGeom>
              <a:avLst/>
              <a:gdLst/>
              <a:ahLst/>
              <a:cxnLst/>
              <a:rect r="r" b="b" t="t" l="l"/>
              <a:pathLst>
                <a:path h="249818" w="737795">
                  <a:moveTo>
                    <a:pt x="124909" y="0"/>
                  </a:moveTo>
                  <a:lnTo>
                    <a:pt x="612886" y="0"/>
                  </a:lnTo>
                  <a:cubicBezTo>
                    <a:pt x="646014" y="0"/>
                    <a:pt x="677785" y="13160"/>
                    <a:pt x="701210" y="36585"/>
                  </a:cubicBezTo>
                  <a:cubicBezTo>
                    <a:pt x="724635" y="60010"/>
                    <a:pt x="737795" y="91781"/>
                    <a:pt x="737795" y="124909"/>
                  </a:cubicBezTo>
                  <a:lnTo>
                    <a:pt x="737795" y="124909"/>
                  </a:lnTo>
                  <a:cubicBezTo>
                    <a:pt x="737795" y="193894"/>
                    <a:pt x="681871" y="249818"/>
                    <a:pt x="612886" y="249818"/>
                  </a:cubicBezTo>
                  <a:lnTo>
                    <a:pt x="124909" y="249818"/>
                  </a:lnTo>
                  <a:cubicBezTo>
                    <a:pt x="91781" y="249818"/>
                    <a:pt x="60010" y="236658"/>
                    <a:pt x="36585" y="213233"/>
                  </a:cubicBezTo>
                  <a:cubicBezTo>
                    <a:pt x="13160" y="189808"/>
                    <a:pt x="0" y="158037"/>
                    <a:pt x="0" y="124909"/>
                  </a:cubicBezTo>
                  <a:lnTo>
                    <a:pt x="0" y="124909"/>
                  </a:lnTo>
                  <a:cubicBezTo>
                    <a:pt x="0" y="91781"/>
                    <a:pt x="13160" y="60010"/>
                    <a:pt x="36585" y="36585"/>
                  </a:cubicBezTo>
                  <a:cubicBezTo>
                    <a:pt x="60010" y="13160"/>
                    <a:pt x="91781" y="0"/>
                    <a:pt x="124909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F0FF">
                    <a:alpha val="100000"/>
                  </a:srgbClr>
                </a:gs>
                <a:gs pos="100000">
                  <a:srgbClr val="1FFFD0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737795" cy="2879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0" y="5907029"/>
            <a:ext cx="18288000" cy="5181600"/>
          </a:xfrm>
          <a:custGeom>
            <a:avLst/>
            <a:gdLst/>
            <a:ahLst/>
            <a:cxnLst/>
            <a:rect r="r" b="b" t="t" l="l"/>
            <a:pathLst>
              <a:path h="5181600" w="18288000">
                <a:moveTo>
                  <a:pt x="0" y="0"/>
                </a:moveTo>
                <a:lnTo>
                  <a:pt x="18288000" y="0"/>
                </a:lnTo>
                <a:lnTo>
                  <a:pt x="18288000" y="5181600"/>
                </a:lnTo>
                <a:lnTo>
                  <a:pt x="0" y="5181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6" id="6"/>
          <p:cNvSpPr/>
          <p:nvPr/>
        </p:nvSpPr>
        <p:spPr>
          <a:xfrm>
            <a:off x="1028700" y="8478779"/>
            <a:ext cx="16230600" cy="19050"/>
          </a:xfrm>
          <a:prstGeom prst="line">
            <a:avLst/>
          </a:prstGeom>
          <a:ln cap="flat" w="19050">
            <a:gradFill>
              <a:gsLst>
                <a:gs pos="0">
                  <a:srgbClr val="FFFFFF"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sp>
        <p:nvSpPr>
          <p:cNvPr name="TextBox 7" id="7"/>
          <p:cNvSpPr txBox="true"/>
          <p:nvPr/>
        </p:nvSpPr>
        <p:spPr>
          <a:xfrm rot="0">
            <a:off x="1452035" y="2046851"/>
            <a:ext cx="8710072" cy="8628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24"/>
              </a:lnSpc>
            </a:pPr>
            <a:r>
              <a:rPr lang="en-US" sz="6424">
                <a:solidFill>
                  <a:srgbClr val="1FFFD0"/>
                </a:solidFill>
                <a:latin typeface="Architype Van Der Leck"/>
                <a:ea typeface="Architype Van Der Leck"/>
                <a:cs typeface="Architype Van Der Leck"/>
                <a:sym typeface="Architype Van Der Leck"/>
              </a:rPr>
              <a:t>CONCLUSION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65202" y="924561"/>
            <a:ext cx="1717377" cy="450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02"/>
              </a:lnSpc>
              <a:spcBef>
                <a:spcPct val="0"/>
              </a:spcBef>
            </a:pPr>
            <a:r>
              <a:rPr lang="en-US" b="true" sz="2644">
                <a:solidFill>
                  <a:srgbClr val="090E3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Paniergo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144000" y="1041141"/>
            <a:ext cx="1662550" cy="4139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431"/>
              </a:lnSpc>
              <a:spcBef>
                <a:spcPct val="0"/>
              </a:spcBef>
            </a:pPr>
            <a:r>
              <a:rPr lang="en-US" b="true" sz="2451">
                <a:solidFill>
                  <a:srgbClr val="FFFFFF">
                    <a:alpha val="49804"/>
                  </a:srgbClr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Home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408122" y="1043354"/>
            <a:ext cx="1907082" cy="4139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431"/>
              </a:lnSpc>
              <a:spcBef>
                <a:spcPct val="0"/>
              </a:spcBef>
            </a:pPr>
            <a:r>
              <a:rPr lang="en-US" b="true" sz="2451">
                <a:solidFill>
                  <a:srgbClr val="FFFFFF">
                    <a:alpha val="49804"/>
                  </a:srgbClr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About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890575" y="1019175"/>
            <a:ext cx="1589190" cy="4139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431"/>
              </a:lnSpc>
              <a:spcBef>
                <a:spcPct val="0"/>
              </a:spcBef>
            </a:pPr>
            <a:r>
              <a:rPr lang="en-US" b="true" sz="245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Content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5034325" y="1041141"/>
            <a:ext cx="2224975" cy="4139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431"/>
              </a:lnSpc>
              <a:spcBef>
                <a:spcPct val="0"/>
              </a:spcBef>
            </a:pPr>
            <a:r>
              <a:rPr lang="en-US" b="true" sz="2451">
                <a:solidFill>
                  <a:srgbClr val="FFFFFF">
                    <a:alpha val="49804"/>
                  </a:srgbClr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Others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4113404" y="8859779"/>
            <a:ext cx="3117321" cy="4387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EFEFEF"/>
                </a:solidFill>
                <a:latin typeface="Montserrat"/>
                <a:ea typeface="Montserrat"/>
                <a:cs typeface="Montserrat"/>
                <a:sym typeface="Montserrat"/>
              </a:rPr>
              <a:t>Page 06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47750" y="8859779"/>
            <a:ext cx="3117321" cy="4387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EFEFEF"/>
                </a:solidFill>
                <a:latin typeface="Montserrat"/>
                <a:ea typeface="Montserrat"/>
                <a:cs typeface="Montserrat"/>
                <a:sym typeface="Montserrat"/>
              </a:rPr>
              <a:t>Paniergo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104876" y="8859779"/>
            <a:ext cx="5011861" cy="4387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EFEFEF"/>
                </a:solidFill>
                <a:latin typeface="Montserrat"/>
                <a:ea typeface="Montserrat"/>
                <a:cs typeface="Montserrat"/>
                <a:sym typeface="Montserrat"/>
              </a:rPr>
              <a:t>Knowledge Representation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5484590" y="8859779"/>
            <a:ext cx="1406261" cy="4387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EFEFEF"/>
                </a:solidFill>
                <a:latin typeface="Montserrat"/>
                <a:ea typeface="Montserrat"/>
                <a:cs typeface="Montserrat"/>
                <a:sym typeface="Montserrat"/>
              </a:rPr>
              <a:t>-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330761" y="8859779"/>
            <a:ext cx="1406261" cy="4387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EFEFEF"/>
                </a:solidFill>
                <a:latin typeface="Montserrat"/>
                <a:ea typeface="Montserrat"/>
                <a:cs typeface="Montserrat"/>
                <a:sym typeface="Montserrat"/>
              </a:rPr>
              <a:t>-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452035" y="2941238"/>
            <a:ext cx="7620571" cy="5556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55893" indent="-227947" lvl="1">
              <a:lnSpc>
                <a:spcPts val="2956"/>
              </a:lnSpc>
              <a:buFont typeface="Arial"/>
              <a:buChar char="•"/>
            </a:pPr>
            <a:r>
              <a:rPr lang="en-US" sz="211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Summary of Key Points:Knowledge representation is vital for effective AI functioning.</a:t>
            </a:r>
          </a:p>
          <a:p>
            <a:pPr algn="just" marL="911787" indent="-303929" lvl="2">
              <a:lnSpc>
                <a:spcPts val="2956"/>
              </a:lnSpc>
              <a:buFont typeface="Arial"/>
              <a:buChar char="⚬"/>
            </a:pPr>
            <a:r>
              <a:rPr lang="en-US" sz="211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Different forms (semantic networks, frames, ontologies) serve unique purposes in processing information.</a:t>
            </a:r>
          </a:p>
          <a:p>
            <a:pPr algn="just" marL="911787" indent="-303929" lvl="2">
              <a:lnSpc>
                <a:spcPts val="2956"/>
              </a:lnSpc>
              <a:buFont typeface="Arial"/>
              <a:buChar char="⚬"/>
            </a:pPr>
            <a:r>
              <a:rPr lang="en-US" sz="211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Real-world applications like medical diagnosis highlight the importance of structured knowledge representation.</a:t>
            </a:r>
          </a:p>
          <a:p>
            <a:pPr algn="just" marL="911787" indent="-303929" lvl="2">
              <a:lnSpc>
                <a:spcPts val="2956"/>
              </a:lnSpc>
              <a:buFont typeface="Arial"/>
              <a:buChar char="⚬"/>
            </a:pPr>
            <a:r>
              <a:rPr lang="en-US" sz="211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Reflection on Learning:Gained insights into how knowledge representation enhances AI capabilities and decision-making processes.</a:t>
            </a:r>
          </a:p>
          <a:p>
            <a:pPr algn="just" marL="455893" indent="-227947" lvl="1">
              <a:lnSpc>
                <a:spcPts val="2956"/>
              </a:lnSpc>
              <a:buFont typeface="Arial"/>
              <a:buChar char="•"/>
            </a:pPr>
            <a:r>
              <a:rPr lang="en-US" sz="211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Visual Suggestion: A concluding graphic that encapsulates the importance of knowledge representation in AI.</a:t>
            </a:r>
          </a:p>
          <a:p>
            <a:pPr algn="just">
              <a:lnSpc>
                <a:spcPts val="2956"/>
              </a:lnSpc>
            </a:pPr>
          </a:p>
        </p:txBody>
      </p:sp>
      <p:grpSp>
        <p:nvGrpSpPr>
          <p:cNvPr name="Group 19" id="19"/>
          <p:cNvGrpSpPr/>
          <p:nvPr/>
        </p:nvGrpSpPr>
        <p:grpSpPr>
          <a:xfrm rot="0">
            <a:off x="14024715" y="2306898"/>
            <a:ext cx="6412021" cy="5310584"/>
            <a:chOff x="0" y="0"/>
            <a:chExt cx="1688763" cy="1398672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688763" cy="1398672"/>
            </a:xfrm>
            <a:custGeom>
              <a:avLst/>
              <a:gdLst/>
              <a:ahLst/>
              <a:cxnLst/>
              <a:rect r="r" b="b" t="t" l="l"/>
              <a:pathLst>
                <a:path h="1398672" w="1688763">
                  <a:moveTo>
                    <a:pt x="59163" y="0"/>
                  </a:moveTo>
                  <a:lnTo>
                    <a:pt x="1629600" y="0"/>
                  </a:lnTo>
                  <a:cubicBezTo>
                    <a:pt x="1645291" y="0"/>
                    <a:pt x="1660339" y="6233"/>
                    <a:pt x="1671434" y="17328"/>
                  </a:cubicBezTo>
                  <a:cubicBezTo>
                    <a:pt x="1682529" y="28424"/>
                    <a:pt x="1688763" y="43472"/>
                    <a:pt x="1688763" y="59163"/>
                  </a:cubicBezTo>
                  <a:lnTo>
                    <a:pt x="1688763" y="1339509"/>
                  </a:lnTo>
                  <a:cubicBezTo>
                    <a:pt x="1688763" y="1355200"/>
                    <a:pt x="1682529" y="1370249"/>
                    <a:pt x="1671434" y="1381344"/>
                  </a:cubicBezTo>
                  <a:cubicBezTo>
                    <a:pt x="1660339" y="1392439"/>
                    <a:pt x="1645291" y="1398672"/>
                    <a:pt x="1629600" y="1398672"/>
                  </a:cubicBezTo>
                  <a:lnTo>
                    <a:pt x="59163" y="1398672"/>
                  </a:lnTo>
                  <a:cubicBezTo>
                    <a:pt x="43472" y="1398672"/>
                    <a:pt x="28424" y="1392439"/>
                    <a:pt x="17328" y="1381344"/>
                  </a:cubicBezTo>
                  <a:cubicBezTo>
                    <a:pt x="6233" y="1370249"/>
                    <a:pt x="0" y="1355200"/>
                    <a:pt x="0" y="1339509"/>
                  </a:cubicBezTo>
                  <a:lnTo>
                    <a:pt x="0" y="59163"/>
                  </a:lnTo>
                  <a:cubicBezTo>
                    <a:pt x="0" y="43472"/>
                    <a:pt x="6233" y="28424"/>
                    <a:pt x="17328" y="17328"/>
                  </a:cubicBezTo>
                  <a:cubicBezTo>
                    <a:pt x="28424" y="6233"/>
                    <a:pt x="43472" y="0"/>
                    <a:pt x="59163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F0FF">
                    <a:alpha val="100000"/>
                  </a:srgbClr>
                </a:gs>
                <a:gs pos="100000">
                  <a:srgbClr val="1FFFD0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47625"/>
              <a:ext cx="1688763" cy="14462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31"/>
                </a:lnSpc>
              </a:pPr>
            </a:p>
          </p:txBody>
        </p:sp>
      </p:grpSp>
      <p:sp>
        <p:nvSpPr>
          <p:cNvPr name="Freeform 22" id="22"/>
          <p:cNvSpPr/>
          <p:nvPr/>
        </p:nvSpPr>
        <p:spPr>
          <a:xfrm flipH="false" flipV="false" rot="837073">
            <a:off x="10239314" y="3712213"/>
            <a:ext cx="9120744" cy="3306270"/>
          </a:xfrm>
          <a:custGeom>
            <a:avLst/>
            <a:gdLst/>
            <a:ahLst/>
            <a:cxnLst/>
            <a:rect r="r" b="b" t="t" l="l"/>
            <a:pathLst>
              <a:path h="3306270" w="9120744">
                <a:moveTo>
                  <a:pt x="0" y="0"/>
                </a:moveTo>
                <a:lnTo>
                  <a:pt x="9120744" y="0"/>
                </a:lnTo>
                <a:lnTo>
                  <a:pt x="9120744" y="3306270"/>
                </a:lnTo>
                <a:lnTo>
                  <a:pt x="0" y="330627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90E32">
                <a:alpha val="100000"/>
              </a:srgbClr>
            </a:gs>
            <a:gs pos="100000">
              <a:srgbClr val="1B1C47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807319"/>
            <a:ext cx="2190382" cy="741666"/>
            <a:chOff x="0" y="0"/>
            <a:chExt cx="737795" cy="24981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37795" cy="249818"/>
            </a:xfrm>
            <a:custGeom>
              <a:avLst/>
              <a:gdLst/>
              <a:ahLst/>
              <a:cxnLst/>
              <a:rect r="r" b="b" t="t" l="l"/>
              <a:pathLst>
                <a:path h="249818" w="737795">
                  <a:moveTo>
                    <a:pt x="124909" y="0"/>
                  </a:moveTo>
                  <a:lnTo>
                    <a:pt x="612886" y="0"/>
                  </a:lnTo>
                  <a:cubicBezTo>
                    <a:pt x="646014" y="0"/>
                    <a:pt x="677785" y="13160"/>
                    <a:pt x="701210" y="36585"/>
                  </a:cubicBezTo>
                  <a:cubicBezTo>
                    <a:pt x="724635" y="60010"/>
                    <a:pt x="737795" y="91781"/>
                    <a:pt x="737795" y="124909"/>
                  </a:cubicBezTo>
                  <a:lnTo>
                    <a:pt x="737795" y="124909"/>
                  </a:lnTo>
                  <a:cubicBezTo>
                    <a:pt x="737795" y="193894"/>
                    <a:pt x="681871" y="249818"/>
                    <a:pt x="612886" y="249818"/>
                  </a:cubicBezTo>
                  <a:lnTo>
                    <a:pt x="124909" y="249818"/>
                  </a:lnTo>
                  <a:cubicBezTo>
                    <a:pt x="91781" y="249818"/>
                    <a:pt x="60010" y="236658"/>
                    <a:pt x="36585" y="213233"/>
                  </a:cubicBezTo>
                  <a:cubicBezTo>
                    <a:pt x="13160" y="189808"/>
                    <a:pt x="0" y="158037"/>
                    <a:pt x="0" y="124909"/>
                  </a:cubicBezTo>
                  <a:lnTo>
                    <a:pt x="0" y="124909"/>
                  </a:lnTo>
                  <a:cubicBezTo>
                    <a:pt x="0" y="91781"/>
                    <a:pt x="13160" y="60010"/>
                    <a:pt x="36585" y="36585"/>
                  </a:cubicBezTo>
                  <a:cubicBezTo>
                    <a:pt x="60010" y="13160"/>
                    <a:pt x="91781" y="0"/>
                    <a:pt x="124909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F0FF">
                    <a:alpha val="100000"/>
                  </a:srgbClr>
                </a:gs>
                <a:gs pos="100000">
                  <a:srgbClr val="1FFFD0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737795" cy="2879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-4018059" y="4169639"/>
            <a:ext cx="11556886" cy="9866691"/>
          </a:xfrm>
          <a:custGeom>
            <a:avLst/>
            <a:gdLst/>
            <a:ahLst/>
            <a:cxnLst/>
            <a:rect r="r" b="b" t="t" l="l"/>
            <a:pathLst>
              <a:path h="9866691" w="11556886">
                <a:moveTo>
                  <a:pt x="0" y="0"/>
                </a:moveTo>
                <a:lnTo>
                  <a:pt x="11556885" y="0"/>
                </a:lnTo>
                <a:lnTo>
                  <a:pt x="11556885" y="9866691"/>
                </a:lnTo>
                <a:lnTo>
                  <a:pt x="0" y="98666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0" t="0" r="0" b="0"/>
            </a:stretch>
          </a:blipFill>
        </p:spPr>
      </p:sp>
      <p:sp>
        <p:nvSpPr>
          <p:cNvPr name="AutoShape 6" id="6"/>
          <p:cNvSpPr/>
          <p:nvPr/>
        </p:nvSpPr>
        <p:spPr>
          <a:xfrm>
            <a:off x="1028700" y="8478779"/>
            <a:ext cx="16230600" cy="19050"/>
          </a:xfrm>
          <a:prstGeom prst="line">
            <a:avLst/>
          </a:prstGeom>
          <a:ln cap="flat" w="19050">
            <a:gradFill>
              <a:gsLst>
                <a:gs pos="0">
                  <a:srgbClr val="FFFFFF"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342587" y="4405713"/>
            <a:ext cx="446503" cy="446503"/>
          </a:xfrm>
          <a:custGeom>
            <a:avLst/>
            <a:gdLst/>
            <a:ahLst/>
            <a:cxnLst/>
            <a:rect r="r" b="b" t="t" l="l"/>
            <a:pathLst>
              <a:path h="446503" w="446503">
                <a:moveTo>
                  <a:pt x="0" y="0"/>
                </a:moveTo>
                <a:lnTo>
                  <a:pt x="446503" y="0"/>
                </a:lnTo>
                <a:lnTo>
                  <a:pt x="446503" y="446503"/>
                </a:lnTo>
                <a:lnTo>
                  <a:pt x="0" y="4465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371294" y="5285157"/>
            <a:ext cx="389090" cy="299245"/>
          </a:xfrm>
          <a:custGeom>
            <a:avLst/>
            <a:gdLst/>
            <a:ahLst/>
            <a:cxnLst/>
            <a:rect r="r" b="b" t="t" l="l"/>
            <a:pathLst>
              <a:path h="299245" w="389090">
                <a:moveTo>
                  <a:pt x="0" y="0"/>
                </a:moveTo>
                <a:lnTo>
                  <a:pt x="389089" y="0"/>
                </a:lnTo>
                <a:lnTo>
                  <a:pt x="389089" y="299246"/>
                </a:lnTo>
                <a:lnTo>
                  <a:pt x="0" y="29924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36215" y="6941737"/>
            <a:ext cx="259247" cy="401650"/>
          </a:xfrm>
          <a:custGeom>
            <a:avLst/>
            <a:gdLst/>
            <a:ahLst/>
            <a:cxnLst/>
            <a:rect r="r" b="b" t="t" l="l"/>
            <a:pathLst>
              <a:path h="401650" w="259247">
                <a:moveTo>
                  <a:pt x="0" y="0"/>
                </a:moveTo>
                <a:lnTo>
                  <a:pt x="259247" y="0"/>
                </a:lnTo>
                <a:lnTo>
                  <a:pt x="259247" y="401650"/>
                </a:lnTo>
                <a:lnTo>
                  <a:pt x="0" y="40165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2566694" y="-905601"/>
            <a:ext cx="8262827" cy="7054389"/>
          </a:xfrm>
          <a:custGeom>
            <a:avLst/>
            <a:gdLst/>
            <a:ahLst/>
            <a:cxnLst/>
            <a:rect r="r" b="b" t="t" l="l"/>
            <a:pathLst>
              <a:path h="7054389" w="8262827">
                <a:moveTo>
                  <a:pt x="0" y="0"/>
                </a:moveTo>
                <a:lnTo>
                  <a:pt x="8262828" y="0"/>
                </a:lnTo>
                <a:lnTo>
                  <a:pt x="8262828" y="7054389"/>
                </a:lnTo>
                <a:lnTo>
                  <a:pt x="0" y="70543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9541404" y="4989073"/>
            <a:ext cx="10096686" cy="2700078"/>
            <a:chOff x="0" y="0"/>
            <a:chExt cx="2659210" cy="71113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659210" cy="711132"/>
            </a:xfrm>
            <a:custGeom>
              <a:avLst/>
              <a:gdLst/>
              <a:ahLst/>
              <a:cxnLst/>
              <a:rect r="r" b="b" t="t" l="l"/>
              <a:pathLst>
                <a:path h="711132" w="2659210">
                  <a:moveTo>
                    <a:pt x="37572" y="0"/>
                  </a:moveTo>
                  <a:lnTo>
                    <a:pt x="2621637" y="0"/>
                  </a:lnTo>
                  <a:cubicBezTo>
                    <a:pt x="2631602" y="0"/>
                    <a:pt x="2641159" y="3958"/>
                    <a:pt x="2648205" y="11005"/>
                  </a:cubicBezTo>
                  <a:cubicBezTo>
                    <a:pt x="2655251" y="18051"/>
                    <a:pt x="2659210" y="27607"/>
                    <a:pt x="2659210" y="37572"/>
                  </a:cubicBezTo>
                  <a:lnTo>
                    <a:pt x="2659210" y="673560"/>
                  </a:lnTo>
                  <a:cubicBezTo>
                    <a:pt x="2659210" y="683524"/>
                    <a:pt x="2655251" y="693081"/>
                    <a:pt x="2648205" y="700127"/>
                  </a:cubicBezTo>
                  <a:cubicBezTo>
                    <a:pt x="2641159" y="707173"/>
                    <a:pt x="2631602" y="711132"/>
                    <a:pt x="2621637" y="711132"/>
                  </a:cubicBezTo>
                  <a:lnTo>
                    <a:pt x="37572" y="711132"/>
                  </a:lnTo>
                  <a:cubicBezTo>
                    <a:pt x="27607" y="711132"/>
                    <a:pt x="18051" y="707173"/>
                    <a:pt x="11005" y="700127"/>
                  </a:cubicBezTo>
                  <a:cubicBezTo>
                    <a:pt x="3958" y="693081"/>
                    <a:pt x="0" y="683524"/>
                    <a:pt x="0" y="673560"/>
                  </a:cubicBezTo>
                  <a:lnTo>
                    <a:pt x="0" y="37572"/>
                  </a:lnTo>
                  <a:cubicBezTo>
                    <a:pt x="0" y="27607"/>
                    <a:pt x="3958" y="18051"/>
                    <a:pt x="11005" y="11005"/>
                  </a:cubicBezTo>
                  <a:cubicBezTo>
                    <a:pt x="18051" y="3958"/>
                    <a:pt x="27607" y="0"/>
                    <a:pt x="37572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F0FF">
                    <a:alpha val="100000"/>
                  </a:srgbClr>
                </a:gs>
                <a:gs pos="100000">
                  <a:srgbClr val="1FFFD0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47625"/>
              <a:ext cx="2659210" cy="7587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31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true" flipV="false" rot="0">
            <a:off x="12566694" y="2288995"/>
            <a:ext cx="2605576" cy="5400157"/>
          </a:xfrm>
          <a:custGeom>
            <a:avLst/>
            <a:gdLst/>
            <a:ahLst/>
            <a:cxnLst/>
            <a:rect r="r" b="b" t="t" l="l"/>
            <a:pathLst>
              <a:path h="5400157" w="2605576">
                <a:moveTo>
                  <a:pt x="2605576" y="0"/>
                </a:moveTo>
                <a:lnTo>
                  <a:pt x="0" y="0"/>
                </a:lnTo>
                <a:lnTo>
                  <a:pt x="0" y="5400156"/>
                </a:lnTo>
                <a:lnTo>
                  <a:pt x="2605576" y="5400156"/>
                </a:lnTo>
                <a:lnTo>
                  <a:pt x="2605576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313908" y="6082754"/>
            <a:ext cx="503861" cy="512716"/>
          </a:xfrm>
          <a:custGeom>
            <a:avLst/>
            <a:gdLst/>
            <a:ahLst/>
            <a:cxnLst/>
            <a:rect r="r" b="b" t="t" l="l"/>
            <a:pathLst>
              <a:path h="512716" w="503861">
                <a:moveTo>
                  <a:pt x="0" y="0"/>
                </a:moveTo>
                <a:lnTo>
                  <a:pt x="503861" y="0"/>
                </a:lnTo>
                <a:lnTo>
                  <a:pt x="503861" y="512716"/>
                </a:lnTo>
                <a:lnTo>
                  <a:pt x="0" y="51271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341402" y="2885226"/>
            <a:ext cx="9769683" cy="9626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5"/>
              </a:lnSpc>
            </a:pPr>
            <a:r>
              <a:rPr lang="en-US" sz="7205">
                <a:solidFill>
                  <a:srgbClr val="00F0FF"/>
                </a:solidFill>
                <a:latin typeface="Architype Van Der Leck"/>
                <a:ea typeface="Architype Van Der Leck"/>
                <a:cs typeface="Architype Van Der Leck"/>
                <a:sym typeface="Architype Van Der Leck"/>
              </a:rPr>
              <a:t>CONTACT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65202" y="939770"/>
            <a:ext cx="1717377" cy="450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02"/>
              </a:lnSpc>
              <a:spcBef>
                <a:spcPct val="0"/>
              </a:spcBef>
            </a:pPr>
            <a:r>
              <a:rPr lang="en-US" b="true" sz="2644">
                <a:solidFill>
                  <a:srgbClr val="090E3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Paniergo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144000" y="1041141"/>
            <a:ext cx="1662550" cy="4139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431"/>
              </a:lnSpc>
              <a:spcBef>
                <a:spcPct val="0"/>
              </a:spcBef>
            </a:pPr>
            <a:r>
              <a:rPr lang="en-US" b="true" sz="2451">
                <a:solidFill>
                  <a:srgbClr val="FFFFFF">
                    <a:alpha val="49804"/>
                  </a:srgbClr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Home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1408122" y="1043354"/>
            <a:ext cx="1907082" cy="4139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431"/>
              </a:lnSpc>
              <a:spcBef>
                <a:spcPct val="0"/>
              </a:spcBef>
            </a:pPr>
            <a:r>
              <a:rPr lang="en-US" b="true" sz="2451">
                <a:solidFill>
                  <a:srgbClr val="FFFFFF">
                    <a:alpha val="49804"/>
                  </a:srgbClr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About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3890575" y="1019175"/>
            <a:ext cx="1589190" cy="4139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431"/>
              </a:lnSpc>
              <a:spcBef>
                <a:spcPct val="0"/>
              </a:spcBef>
            </a:pPr>
            <a:r>
              <a:rPr lang="en-US" b="true" sz="245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Content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5034325" y="1041141"/>
            <a:ext cx="2224975" cy="4139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431"/>
              </a:lnSpc>
              <a:spcBef>
                <a:spcPct val="0"/>
              </a:spcBef>
            </a:pPr>
            <a:r>
              <a:rPr lang="en-US" b="true" sz="2451">
                <a:solidFill>
                  <a:srgbClr val="FFFFFF">
                    <a:alpha val="49804"/>
                  </a:srgbClr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Others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4113404" y="8859779"/>
            <a:ext cx="3117321" cy="4387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EFEFEF"/>
                </a:solidFill>
                <a:latin typeface="Montserrat"/>
                <a:ea typeface="Montserrat"/>
                <a:cs typeface="Montserrat"/>
                <a:sym typeface="Montserrat"/>
              </a:rPr>
              <a:t>Page 07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47750" y="8859779"/>
            <a:ext cx="3117321" cy="4387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EFEFEF"/>
                </a:solidFill>
                <a:latin typeface="Montserrat"/>
                <a:ea typeface="Montserrat"/>
                <a:cs typeface="Montserrat"/>
                <a:sym typeface="Montserrat"/>
              </a:rPr>
              <a:t>Paniergo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7238095" y="8859779"/>
            <a:ext cx="4745422" cy="4387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EFEFEF"/>
                </a:solidFill>
                <a:latin typeface="Montserrat"/>
                <a:ea typeface="Montserrat"/>
                <a:cs typeface="Montserrat"/>
                <a:sym typeface="Montserrat"/>
              </a:rPr>
              <a:t>Knowledge Representation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5484590" y="8859779"/>
            <a:ext cx="1406261" cy="4387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EFEFEF"/>
                </a:solidFill>
                <a:latin typeface="Montserrat"/>
                <a:ea typeface="Montserrat"/>
                <a:cs typeface="Montserrat"/>
                <a:sym typeface="Montserrat"/>
              </a:rPr>
              <a:t>-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2330761" y="8859779"/>
            <a:ext cx="1406261" cy="4387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EFEFEF"/>
                </a:solidFill>
                <a:latin typeface="Montserrat"/>
                <a:ea typeface="Montserrat"/>
                <a:cs typeface="Montserrat"/>
                <a:sym typeface="Montserrat"/>
              </a:rPr>
              <a:t>-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2219308" y="4348563"/>
            <a:ext cx="5916952" cy="4159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22"/>
              </a:lnSpc>
              <a:spcBef>
                <a:spcPct val="0"/>
              </a:spcBef>
            </a:pPr>
            <a:r>
              <a:rPr lang="en-US" sz="2373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(+63) 9053180014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2219308" y="6091638"/>
            <a:ext cx="7391498" cy="4159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22"/>
              </a:lnSpc>
              <a:spcBef>
                <a:spcPct val="0"/>
              </a:spcBef>
            </a:pPr>
            <a:r>
              <a:rPr lang="en-US" sz="2373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https://github.com/mclangstrong/CSST101-CS3A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2219308" y="6963175"/>
            <a:ext cx="5916952" cy="4159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22"/>
              </a:lnSpc>
              <a:spcBef>
                <a:spcPct val="0"/>
              </a:spcBef>
            </a:pPr>
            <a:r>
              <a:rPr lang="en-US" sz="2373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Sta Cruz, Laguna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2219308" y="5220101"/>
            <a:ext cx="5916952" cy="4159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22"/>
              </a:lnSpc>
              <a:spcBef>
                <a:spcPct val="0"/>
              </a:spcBef>
            </a:pPr>
            <a:r>
              <a:rPr lang="en-US" sz="2373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markcristhian.paniergo@gmail.com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90E32">
                <a:alpha val="100000"/>
              </a:srgbClr>
            </a:gs>
            <a:gs pos="100000">
              <a:srgbClr val="1B1C47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807319"/>
            <a:ext cx="2190382" cy="741666"/>
            <a:chOff x="0" y="0"/>
            <a:chExt cx="737795" cy="24981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37795" cy="249818"/>
            </a:xfrm>
            <a:custGeom>
              <a:avLst/>
              <a:gdLst/>
              <a:ahLst/>
              <a:cxnLst/>
              <a:rect r="r" b="b" t="t" l="l"/>
              <a:pathLst>
                <a:path h="249818" w="737795">
                  <a:moveTo>
                    <a:pt x="124909" y="0"/>
                  </a:moveTo>
                  <a:lnTo>
                    <a:pt x="612886" y="0"/>
                  </a:lnTo>
                  <a:cubicBezTo>
                    <a:pt x="646014" y="0"/>
                    <a:pt x="677785" y="13160"/>
                    <a:pt x="701210" y="36585"/>
                  </a:cubicBezTo>
                  <a:cubicBezTo>
                    <a:pt x="724635" y="60010"/>
                    <a:pt x="737795" y="91781"/>
                    <a:pt x="737795" y="124909"/>
                  </a:cubicBezTo>
                  <a:lnTo>
                    <a:pt x="737795" y="124909"/>
                  </a:lnTo>
                  <a:cubicBezTo>
                    <a:pt x="737795" y="193894"/>
                    <a:pt x="681871" y="249818"/>
                    <a:pt x="612886" y="249818"/>
                  </a:cubicBezTo>
                  <a:lnTo>
                    <a:pt x="124909" y="249818"/>
                  </a:lnTo>
                  <a:cubicBezTo>
                    <a:pt x="91781" y="249818"/>
                    <a:pt x="60010" y="236658"/>
                    <a:pt x="36585" y="213233"/>
                  </a:cubicBezTo>
                  <a:cubicBezTo>
                    <a:pt x="13160" y="189808"/>
                    <a:pt x="0" y="158037"/>
                    <a:pt x="0" y="124909"/>
                  </a:cubicBezTo>
                  <a:lnTo>
                    <a:pt x="0" y="124909"/>
                  </a:lnTo>
                  <a:cubicBezTo>
                    <a:pt x="0" y="91781"/>
                    <a:pt x="13160" y="60010"/>
                    <a:pt x="36585" y="36585"/>
                  </a:cubicBezTo>
                  <a:cubicBezTo>
                    <a:pt x="60010" y="13160"/>
                    <a:pt x="91781" y="0"/>
                    <a:pt x="124909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F0FF">
                    <a:alpha val="100000"/>
                  </a:srgbClr>
                </a:gs>
                <a:gs pos="100000">
                  <a:srgbClr val="1FFFD0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737795" cy="2879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0" y="5907029"/>
            <a:ext cx="18288000" cy="5181600"/>
          </a:xfrm>
          <a:custGeom>
            <a:avLst/>
            <a:gdLst/>
            <a:ahLst/>
            <a:cxnLst/>
            <a:rect r="r" b="b" t="t" l="l"/>
            <a:pathLst>
              <a:path h="5181600" w="18288000">
                <a:moveTo>
                  <a:pt x="0" y="0"/>
                </a:moveTo>
                <a:lnTo>
                  <a:pt x="18288000" y="0"/>
                </a:lnTo>
                <a:lnTo>
                  <a:pt x="18288000" y="5181600"/>
                </a:lnTo>
                <a:lnTo>
                  <a:pt x="0" y="5181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6" id="6"/>
          <p:cNvSpPr/>
          <p:nvPr/>
        </p:nvSpPr>
        <p:spPr>
          <a:xfrm>
            <a:off x="1028700" y="8478779"/>
            <a:ext cx="16230600" cy="19050"/>
          </a:xfrm>
          <a:prstGeom prst="line">
            <a:avLst/>
          </a:prstGeom>
          <a:ln cap="flat" w="19050">
            <a:gradFill>
              <a:gsLst>
                <a:gs pos="0">
                  <a:srgbClr val="FFFFFF">
                    <a:alpha val="100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0"/>
            </a:gradFill>
            <a:prstDash val="solid"/>
            <a:headEnd type="none" len="sm" w="sm"/>
            <a:tailEnd type="none" len="sm" w="sm"/>
          </a:ln>
        </p:spPr>
      </p:sp>
      <p:sp>
        <p:nvSpPr>
          <p:cNvPr name="TextBox 7" id="7"/>
          <p:cNvSpPr txBox="true"/>
          <p:nvPr/>
        </p:nvSpPr>
        <p:spPr>
          <a:xfrm rot="0">
            <a:off x="2135577" y="4009871"/>
            <a:ext cx="14016846" cy="15050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57"/>
              </a:lnSpc>
            </a:pPr>
            <a:r>
              <a:rPr lang="en-US" sz="11257">
                <a:solidFill>
                  <a:srgbClr val="1FFFD0"/>
                </a:solidFill>
                <a:latin typeface="Architype Van Der Leck"/>
                <a:ea typeface="Architype Van Der Leck"/>
                <a:cs typeface="Architype Van Der Leck"/>
                <a:sym typeface="Architype Van Der Leck"/>
              </a:rPr>
              <a:t>THANK YOU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65202" y="924561"/>
            <a:ext cx="1717377" cy="450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02"/>
              </a:lnSpc>
              <a:spcBef>
                <a:spcPct val="0"/>
              </a:spcBef>
            </a:pPr>
            <a:r>
              <a:rPr lang="en-US" b="true" sz="2644">
                <a:solidFill>
                  <a:srgbClr val="090E32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Paniergo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144000" y="1041141"/>
            <a:ext cx="1662550" cy="4139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431"/>
              </a:lnSpc>
              <a:spcBef>
                <a:spcPct val="0"/>
              </a:spcBef>
            </a:pPr>
            <a:r>
              <a:rPr lang="en-US" b="true" sz="2451">
                <a:solidFill>
                  <a:srgbClr val="FFFFFF">
                    <a:alpha val="49804"/>
                  </a:srgbClr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Home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408122" y="1043354"/>
            <a:ext cx="1907082" cy="4139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431"/>
              </a:lnSpc>
              <a:spcBef>
                <a:spcPct val="0"/>
              </a:spcBef>
            </a:pPr>
            <a:r>
              <a:rPr lang="en-US" b="true" sz="2451">
                <a:solidFill>
                  <a:srgbClr val="FFFFFF">
                    <a:alpha val="49804"/>
                  </a:srgbClr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About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890575" y="1019175"/>
            <a:ext cx="1589190" cy="4139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431"/>
              </a:lnSpc>
              <a:spcBef>
                <a:spcPct val="0"/>
              </a:spcBef>
            </a:pPr>
            <a:r>
              <a:rPr lang="en-US" b="true" sz="2451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Content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5034325" y="1041141"/>
            <a:ext cx="2224975" cy="4139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431"/>
              </a:lnSpc>
              <a:spcBef>
                <a:spcPct val="0"/>
              </a:spcBef>
            </a:pPr>
            <a:r>
              <a:rPr lang="en-US" b="true" sz="2451">
                <a:solidFill>
                  <a:srgbClr val="FFFFFF">
                    <a:alpha val="49804"/>
                  </a:srgbClr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Others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4113404" y="8859779"/>
            <a:ext cx="3117321" cy="4387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EFEFEF"/>
                </a:solidFill>
                <a:latin typeface="Montserrat"/>
                <a:ea typeface="Montserrat"/>
                <a:cs typeface="Montserrat"/>
                <a:sym typeface="Montserrat"/>
              </a:rPr>
              <a:t>Page 08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47750" y="8859779"/>
            <a:ext cx="3117321" cy="4387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EFEFEF"/>
                </a:solidFill>
                <a:latin typeface="Montserrat"/>
                <a:ea typeface="Montserrat"/>
                <a:cs typeface="Montserrat"/>
                <a:sym typeface="Montserrat"/>
              </a:rPr>
              <a:t>Paniergo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238095" y="8859779"/>
            <a:ext cx="4745422" cy="4387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EFEFEF"/>
                </a:solidFill>
                <a:latin typeface="Montserrat"/>
                <a:ea typeface="Montserrat"/>
                <a:cs typeface="Montserrat"/>
                <a:sym typeface="Montserrat"/>
              </a:rPr>
              <a:t>Knowledge Representation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5484590" y="8859779"/>
            <a:ext cx="1406261" cy="4387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EFEFEF"/>
                </a:solidFill>
                <a:latin typeface="Montserrat"/>
                <a:ea typeface="Montserrat"/>
                <a:cs typeface="Montserrat"/>
                <a:sym typeface="Montserrat"/>
              </a:rPr>
              <a:t>-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330761" y="8859779"/>
            <a:ext cx="1406261" cy="4387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EFEFEF"/>
                </a:solidFill>
                <a:latin typeface="Montserrat"/>
                <a:ea typeface="Montserrat"/>
                <a:cs typeface="Montserrat"/>
                <a:sym typeface="Montserrat"/>
              </a:rPr>
              <a:t>-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3964309" y="5610160"/>
            <a:ext cx="10359382" cy="9195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77"/>
              </a:lnSpc>
            </a:pPr>
            <a:r>
              <a:rPr lang="en-US" sz="3577">
                <a:solidFill>
                  <a:srgbClr val="00F0FF"/>
                </a:solidFill>
                <a:latin typeface="Tomorrow"/>
                <a:ea typeface="Tomorrow"/>
                <a:cs typeface="Tomorrow"/>
                <a:sym typeface="Tomorrow"/>
              </a:rPr>
              <a:t>KNOWLEDGE REPRESENTATION PRESENTATION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DAGR7mlExoQ</dc:identifier>
  <dcterms:modified xsi:type="dcterms:W3CDTF">2011-08-01T06:04:30Z</dcterms:modified>
  <cp:revision>1</cp:revision>
  <dc:title>3A_PANIERGO_MP1</dc:title>
</cp:coreProperties>
</file>